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56" r:id="rId2"/>
    <p:sldId id="313" r:id="rId3"/>
    <p:sldId id="257" r:id="rId4"/>
    <p:sldId id="273" r:id="rId5"/>
    <p:sldId id="267" r:id="rId6"/>
    <p:sldId id="314" r:id="rId7"/>
    <p:sldId id="315" r:id="rId8"/>
    <p:sldId id="310" r:id="rId9"/>
    <p:sldId id="309" r:id="rId10"/>
    <p:sldId id="263" r:id="rId11"/>
    <p:sldId id="308" r:id="rId12"/>
    <p:sldId id="305" r:id="rId13"/>
    <p:sldId id="306" r:id="rId14"/>
    <p:sldId id="259" r:id="rId15"/>
    <p:sldId id="311" r:id="rId16"/>
    <p:sldId id="307" r:id="rId17"/>
    <p:sldId id="260" r:id="rId18"/>
    <p:sldId id="31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E634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02" autoAdjust="0"/>
    <p:restoredTop sz="85704" autoAdjust="0"/>
  </p:normalViewPr>
  <p:slideViewPr>
    <p:cSldViewPr>
      <p:cViewPr varScale="1">
        <p:scale>
          <a:sx n="94" d="100"/>
          <a:sy n="94" d="100"/>
        </p:scale>
        <p:origin x="252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50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 St-Hilaire" userId="9f98b074-b4e0-41fa-b762-61c3bd7331f6" providerId="ADAL" clId="{30028A06-996C-4C98-9C1A-8FFA1E1061E8}"/>
    <pc:docChg chg="modSld">
      <pc:chgData name="Marc St-Hilaire" userId="9f98b074-b4e0-41fa-b762-61c3bd7331f6" providerId="ADAL" clId="{30028A06-996C-4C98-9C1A-8FFA1E1061E8}" dt="2023-08-31T15:03:05.462" v="3" actId="14100"/>
      <pc:docMkLst>
        <pc:docMk/>
      </pc:docMkLst>
      <pc:sldChg chg="modSp mod">
        <pc:chgData name="Marc St-Hilaire" userId="9f98b074-b4e0-41fa-b762-61c3bd7331f6" providerId="ADAL" clId="{30028A06-996C-4C98-9C1A-8FFA1E1061E8}" dt="2023-08-31T15:03:05.462" v="3" actId="14100"/>
        <pc:sldMkLst>
          <pc:docMk/>
          <pc:sldMk cId="3309095199" sldId="308"/>
        </pc:sldMkLst>
        <pc:spChg chg="mod">
          <ac:chgData name="Marc St-Hilaire" userId="9f98b074-b4e0-41fa-b762-61c3bd7331f6" providerId="ADAL" clId="{30028A06-996C-4C98-9C1A-8FFA1E1061E8}" dt="2023-08-31T15:03:05.462" v="3" actId="14100"/>
          <ac:spMkLst>
            <pc:docMk/>
            <pc:sldMk cId="3309095199" sldId="308"/>
            <ac:spMk id="8" creationId="{1223F4EE-8A88-6FC6-8343-D904BA879E7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3D37C-5E8B-4C74-A3B6-32BF79895AC1}" type="datetimeFigureOut">
              <a:rPr lang="en-CA" smtClean="0"/>
              <a:t>2023-08-31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AFE84-733A-4D65-9270-04427A552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969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arleton.ca/its/ms-offer-students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arleton.ca/its/all-services/computers/site-licensed-software/" TargetMode="External"/><Relationship Id="rId4" Type="http://schemas.openxmlformats.org/officeDocument/2006/relationships/hyperlink" Target="https://azureforeducation.microsoft.com/devtools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toulans@algonquincollege.co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AFE84-733A-4D65-9270-04427A552D1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84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15B28"/>
              </a:buClr>
              <a:buSzPts val="3200"/>
              <a:buFont typeface="Noto Sans Symbols"/>
              <a:buChar char="■"/>
            </a:pPr>
            <a:r>
              <a:rPr lang="en-US" sz="3200" b="1" dirty="0">
                <a:solidFill>
                  <a:srgbClr val="C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Microsoft Office </a:t>
            </a:r>
            <a:r>
              <a:rPr lang="en-US" sz="32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(Free):</a:t>
            </a:r>
            <a:endParaRPr lang="en-US" dirty="0"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rgbClr val="27AAE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https://carleton.ca/its/ms-offer-students/</a:t>
            </a:r>
            <a:endParaRPr lang="en-US" sz="28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15B28"/>
              </a:buClr>
              <a:buSzPts val="3200"/>
              <a:buFont typeface="Noto Sans Symbols"/>
              <a:buChar char="■"/>
            </a:pPr>
            <a:r>
              <a:rPr lang="en-US" sz="3200" b="1" dirty="0">
                <a:solidFill>
                  <a:srgbClr val="C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Microsoft Development</a:t>
            </a:r>
            <a:r>
              <a:rPr lang="en-US" sz="3200" dirty="0">
                <a:solidFill>
                  <a:srgbClr val="C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(Free):</a:t>
            </a:r>
            <a:endParaRPr lang="en-US" dirty="0"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rgbClr val="27AAE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Visual Studio, Windows 10 OS, Microsoft Access, SQL Server</a:t>
            </a:r>
            <a:endParaRPr lang="en-US" sz="28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  <a:hlinkClick r:id="rId4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rgbClr val="27AAE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https://azureforeducation.microsoft.com/devtools</a:t>
            </a:r>
            <a:endParaRPr lang="en-US" sz="28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15B28"/>
              </a:buClr>
              <a:buSzPts val="3200"/>
              <a:buFont typeface="Noto Sans Symbols"/>
              <a:buChar char="■"/>
            </a:pPr>
            <a:r>
              <a:rPr lang="en-US" sz="3200" b="1" dirty="0">
                <a:solidFill>
                  <a:srgbClr val="C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Other Licensed Software</a:t>
            </a:r>
            <a:r>
              <a:rPr lang="en-US" sz="32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(Free or Discounted):</a:t>
            </a:r>
            <a:endParaRPr lang="en-US" dirty="0"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rgbClr val="27AAE1"/>
              </a:buClr>
              <a:buSzPts val="2800"/>
              <a:buFont typeface="Noto Sans Symbols"/>
              <a:buChar char="▪"/>
            </a:pPr>
            <a:r>
              <a:rPr lang="en-US" sz="2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TrendMicro </a:t>
            </a:r>
            <a:r>
              <a:rPr lang="en-US" sz="2800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AntiVirus</a:t>
            </a:r>
            <a:r>
              <a:rPr lang="en-US" sz="2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Adobe Creative Suite, </a:t>
            </a:r>
            <a:r>
              <a:rPr lang="en-US" sz="2800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Matlab</a:t>
            </a:r>
            <a:endParaRPr lang="en-US" sz="28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  <a:hlinkClick r:id="rId4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rgbClr val="27AAE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/>
              </a:rPr>
              <a:t>https://carleton.ca/its/all-services/computers/site-licensed-software/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AFE84-733A-4D65-9270-04427A552D1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5919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AFE84-733A-4D65-9270-04427A552D14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AFE84-733A-4D65-9270-04427A552D14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2810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AFE84-733A-4D65-9270-04427A552D1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8244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AFE84-733A-4D65-9270-04427A552D14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0279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Sherif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Toulan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CA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P.Eng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</a:t>
            </a:r>
            <a:r>
              <a:rPr lang="en-CA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M.Eng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PMP, CCIE # 4220 (R&amp;S)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Professor, Algonquin College, BIT-NET Coordinator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and Communications Technology Dept.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toulans@algonquincollege.com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AFE84-733A-4D65-9270-04427A552D1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4359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E3EF-7728-464C-BD3E-844BC429B6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08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23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AFE84-733A-4D65-9270-04427A552D1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2529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AFE84-733A-4D65-9270-04427A552D1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4098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costs are USD …</a:t>
            </a:r>
          </a:p>
          <a:p>
            <a:r>
              <a:rPr lang="en-US" dirty="0"/>
              <a:t>200-301 costs $325 </a:t>
            </a:r>
          </a:p>
          <a:p>
            <a:r>
              <a:rPr lang="en-US" dirty="0"/>
              <a:t>CCNP exams are $400 each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AFE84-733A-4D65-9270-04427A552D1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2907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797157-0259-49B5-B3AE-2F1A9A2391B1}" type="datetime1">
              <a:rPr lang="en-US" smtClean="0"/>
              <a:t>8/31/2023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9FA4-544E-4ACC-A6BB-023F6BF548E7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78D3-6930-44FC-BF92-3DEEE86B99FB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12236"/>
            <a:ext cx="8513064" cy="57996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04800" y="1655235"/>
            <a:ext cx="8513064" cy="44407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4800" y="1092200"/>
            <a:ext cx="8513064" cy="508000"/>
          </a:xfrm>
        </p:spPr>
        <p:txBody>
          <a:bodyPr/>
          <a:lstStyle>
            <a:lvl1pPr marL="1785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354896" y="6518479"/>
            <a:ext cx="38341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8081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7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945D0FD-48F1-4D72-80C5-FFB60B92A8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0213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39E1-AD2E-4617-ACBB-9B0EA9868004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B034-CB1E-4E88-ACCB-7DA616B23035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AC2C-E9E2-4D18-8651-27E264B6B877}" type="datetime1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1C35-F9D6-4C6D-9F97-0046BF005749}" type="datetime1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8DBAF-447F-4CB6-8CD8-EBE6A6D2E097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57D0-FD65-47EF-97A3-CDFC0419F6EB}" type="datetime1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2463A24-0572-49BC-9A21-A098F10A8B5A}" type="datetime1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5356A1-069F-4808-A272-7AAE8B2B8944}" type="datetime1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C0508F6-2B93-4FF1-AF6F-2650F82CEB0F}" type="datetime1">
              <a:rPr lang="en-US" smtClean="0"/>
              <a:t>8/31/2023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itdegree.ca/index.php?Program=NET&amp;Section=Schedule&amp;Page=Year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degree.ca/index.php?Program=BIT&amp;Section=Handbook&amp;Page=Coo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arc_st_hilaire@carleton.ca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bitdegree.ca/" TargetMode="External"/><Relationship Id="rId4" Type="http://schemas.openxmlformats.org/officeDocument/2006/relationships/hyperlink" Target="mailto:toulans@algonquincollege.co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fif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hyperlink" Target="mailto:CSIT-UG-Advising@cunet.carleton.ca?subject=Advis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SIT-UG-Advising@cunet.carleton.c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gonquincollege.com/parking/card-service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degree.ca/index.php?Program=NET&amp;Section=Courses&amp;Page=Lis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bitdegree.ca/index.php?Program=NET&amp;Section=Courses&amp;Page=Curren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prstTxWarp prst="textDeflateInflate">
              <a:avLst/>
            </a:prstTxWarp>
            <a:scene3d>
              <a:camera prst="orthographicFront">
                <a:rot lat="0" lon="0" rev="0"/>
              </a:camera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CA" dirty="0"/>
              <a:t>Welcome NET Students!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2667481"/>
            <a:ext cx="9143999" cy="761520"/>
          </a:xfrm>
        </p:spPr>
        <p:txBody>
          <a:bodyPr>
            <a:normAutofit/>
          </a:bodyPr>
          <a:lstStyle/>
          <a:p>
            <a:pPr algn="ctr"/>
            <a:r>
              <a:rPr lang="en-CA" dirty="0">
                <a:solidFill>
                  <a:srgbClr val="0000FF"/>
                </a:solidFill>
              </a:rPr>
              <a:t>Graduating class of 2027!</a:t>
            </a:r>
          </a:p>
          <a:p>
            <a:pPr algn="ctr"/>
            <a:endParaRPr lang="en-CA" dirty="0"/>
          </a:p>
        </p:txBody>
      </p:sp>
      <p:pic>
        <p:nvPicPr>
          <p:cNvPr id="1026" name="Picture 2" descr="D:\CSIT\NET Coordinator\BIT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2495550" cy="1257300"/>
          </a:xfrm>
          <a:prstGeom prst="rect">
            <a:avLst/>
          </a:prstGeom>
          <a:noFill/>
        </p:spPr>
      </p:pic>
      <p:pic>
        <p:nvPicPr>
          <p:cNvPr id="7" name="Picture 6" descr="http://t3.gstatic.com/images?q=tbn:ANd9GcTKvqfE1f7u5K4zXYOcMtR-ihkZquCujarljLW-Ohl9zXa2-lM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810000"/>
            <a:ext cx="116205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isco_Catalyst_3560_Series_Switches_Lar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0"/>
            <a:ext cx="2057400" cy="152164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5BAAA3-6391-FD4E-9B49-16F217B1BE1A}"/>
              </a:ext>
            </a:extLst>
          </p:cNvPr>
          <p:cNvSpPr txBox="1"/>
          <p:nvPr/>
        </p:nvSpPr>
        <p:spPr>
          <a:xfrm>
            <a:off x="1143000" y="3582362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dirty="0"/>
          </a:p>
          <a:p>
            <a:r>
              <a:rPr lang="en-CA" dirty="0"/>
              <a:t>September 5</a:t>
            </a:r>
            <a:r>
              <a:rPr lang="en-CA" baseline="30000" dirty="0"/>
              <a:t>th</a:t>
            </a:r>
            <a:r>
              <a:rPr lang="en-CA" dirty="0"/>
              <a:t>, 2023</a:t>
            </a:r>
          </a:p>
          <a:p>
            <a:endParaRPr lang="en-CA" dirty="0"/>
          </a:p>
          <a:p>
            <a:pPr>
              <a:tabLst>
                <a:tab pos="1587500" algn="l"/>
              </a:tabLst>
            </a:pPr>
            <a:r>
              <a:rPr lang="en-CA" dirty="0"/>
              <a:t>Presented by:	Marc St-Hilaire, </a:t>
            </a:r>
            <a:r>
              <a:rPr lang="en-CA" dirty="0" err="1"/>
              <a:t>Ph.D</a:t>
            </a:r>
            <a:r>
              <a:rPr lang="en-CA" dirty="0"/>
              <a:t>, SMIEEE</a:t>
            </a:r>
          </a:p>
          <a:p>
            <a:pPr>
              <a:tabLst>
                <a:tab pos="1587500" algn="l"/>
              </a:tabLst>
            </a:pPr>
            <a:r>
              <a:rPr lang="en-CA" dirty="0"/>
              <a:t>	Sherif Toulan, P.Eng., M.Eng., CCIE#4220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93575"/>
            <a:ext cx="8449152" cy="4854825"/>
          </a:xfrm>
        </p:spPr>
        <p:txBody>
          <a:bodyPr>
            <a:normAutofit fontScale="77500" lnSpcReduction="20000"/>
          </a:bodyPr>
          <a:lstStyle/>
          <a:p>
            <a:r>
              <a:rPr lang="en-CA" dirty="0"/>
              <a:t>Labs = hands on</a:t>
            </a:r>
          </a:p>
          <a:p>
            <a:endParaRPr lang="en-CA" dirty="0"/>
          </a:p>
          <a:p>
            <a:r>
              <a:rPr lang="en-CA" dirty="0"/>
              <a:t>Several lab sections (section A</a:t>
            </a:r>
            <a:r>
              <a:rPr lang="en-CA" i="1" dirty="0"/>
              <a:t>x</a:t>
            </a:r>
            <a:r>
              <a:rPr lang="en-CA" dirty="0"/>
              <a:t>) so that you have access to equipment and enjoy better </a:t>
            </a:r>
            <a:r>
              <a:rPr lang="en-CA" dirty="0" err="1"/>
              <a:t>prof:student</a:t>
            </a:r>
            <a:r>
              <a:rPr lang="en-CA" dirty="0"/>
              <a:t> ratios</a:t>
            </a:r>
          </a:p>
          <a:p>
            <a:endParaRPr lang="en-CA" dirty="0"/>
          </a:p>
          <a:p>
            <a:r>
              <a:rPr lang="en-CA" dirty="0"/>
              <a:t>Demo of </a:t>
            </a:r>
            <a:r>
              <a:rPr lang="en-CA" dirty="0">
                <a:hlinkClick r:id="rId2"/>
              </a:rPr>
              <a:t>alternate schedule</a:t>
            </a:r>
            <a:endParaRPr lang="en-CA" dirty="0"/>
          </a:p>
          <a:p>
            <a:endParaRPr lang="en-CA" dirty="0"/>
          </a:p>
          <a:p>
            <a:r>
              <a:rPr lang="en-CA" dirty="0"/>
              <a:t>At Algonquin:</a:t>
            </a:r>
          </a:p>
          <a:p>
            <a:pPr lvl="1"/>
            <a:r>
              <a:rPr lang="en-CA" b="1" dirty="0"/>
              <a:t>Labs start on day 1 </a:t>
            </a:r>
            <a:r>
              <a:rPr lang="en-CA" dirty="0"/>
              <a:t>- unless specifically informed otherwise</a:t>
            </a:r>
          </a:p>
          <a:p>
            <a:pPr lvl="1"/>
            <a:r>
              <a:rPr lang="en-US" dirty="0"/>
              <a:t>Labs &amp; classes begin right on the hour (</a:t>
            </a:r>
            <a:r>
              <a:rPr lang="en-US" i="1" dirty="0"/>
              <a:t>not </a:t>
            </a:r>
            <a:r>
              <a:rPr lang="en-US" dirty="0"/>
              <a:t>5 mins after the hour)</a:t>
            </a:r>
            <a:endParaRPr lang="en-CA" dirty="0"/>
          </a:p>
          <a:p>
            <a:endParaRPr lang="en-CA" dirty="0"/>
          </a:p>
          <a:p>
            <a:r>
              <a:rPr lang="en-CA" dirty="0"/>
              <a:t>At Carleton:</a:t>
            </a:r>
          </a:p>
          <a:p>
            <a:pPr lvl="1"/>
            <a:r>
              <a:rPr lang="en-CA" dirty="0"/>
              <a:t>Labs do not usually start until the 2nd or 3rd week … Verify with each course instructor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34DD4E7-0269-BCDB-56B9-F893F2BDA453}"/>
              </a:ext>
            </a:extLst>
          </p:cNvPr>
          <p:cNvGrpSpPr/>
          <p:nvPr/>
        </p:nvGrpSpPr>
        <p:grpSpPr>
          <a:xfrm>
            <a:off x="0" y="0"/>
            <a:ext cx="9144000" cy="828675"/>
            <a:chOff x="0" y="857250"/>
            <a:chExt cx="9144000" cy="828675"/>
          </a:xfrm>
        </p:grpSpPr>
        <p:sp>
          <p:nvSpPr>
            <p:cNvPr id="6" name="Google Shape;131;p5">
              <a:extLst>
                <a:ext uri="{FF2B5EF4-FFF2-40B4-BE49-F238E27FC236}">
                  <a16:creationId xmlns:a16="http://schemas.microsoft.com/office/drawing/2014/main" id="{AD95C7C1-B197-6FC6-B582-648FBEDA1015}"/>
                </a:ext>
              </a:extLst>
            </p:cNvPr>
            <p:cNvSpPr/>
            <p:nvPr/>
          </p:nvSpPr>
          <p:spPr>
            <a:xfrm>
              <a:off x="0" y="857250"/>
              <a:ext cx="9144000" cy="828675"/>
            </a:xfrm>
            <a:prstGeom prst="rect">
              <a:avLst/>
            </a:prstGeom>
            <a:solidFill>
              <a:srgbClr val="292929"/>
            </a:solidFill>
            <a:ln w="12700" cap="flat" cmpd="sng">
              <a:solidFill>
                <a:srgbClr val="29292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" name="Google Shape;134;p5" descr="Logo&#10;&#10;Description automatically generated">
              <a:extLst>
                <a:ext uri="{FF2B5EF4-FFF2-40B4-BE49-F238E27FC236}">
                  <a16:creationId xmlns:a16="http://schemas.microsoft.com/office/drawing/2014/main" id="{0E7B1E7D-4422-4EB4-82AE-A3DADDCC96B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8440" y="974479"/>
              <a:ext cx="1271670" cy="5942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137;p5">
              <a:extLst>
                <a:ext uri="{FF2B5EF4-FFF2-40B4-BE49-F238E27FC236}">
                  <a16:creationId xmlns:a16="http://schemas.microsoft.com/office/drawing/2014/main" id="{1F53812D-FCBB-8A19-EC07-AA4B5E0D49EB}"/>
                </a:ext>
              </a:extLst>
            </p:cNvPr>
            <p:cNvSpPr txBox="1"/>
            <p:nvPr/>
          </p:nvSpPr>
          <p:spPr>
            <a:xfrm>
              <a:off x="2235673" y="857250"/>
              <a:ext cx="6908327" cy="8078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CA" sz="2400" dirty="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What are the lab sections for? </a:t>
              </a:r>
            </a:p>
            <a:p>
              <a:r>
                <a:rPr lang="en-CA" sz="2400" dirty="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When do they start?</a:t>
              </a:r>
              <a:endParaRPr sz="2400" dirty="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0972" y="1066800"/>
            <a:ext cx="8534400" cy="48006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First elective in Fall of 1</a:t>
            </a:r>
            <a:r>
              <a:rPr lang="en-US" sz="2000" baseline="30000" dirty="0"/>
              <a:t>st</a:t>
            </a:r>
            <a:r>
              <a:rPr lang="en-US" sz="2000" dirty="0"/>
              <a:t> year</a:t>
            </a:r>
          </a:p>
          <a:p>
            <a:endParaRPr lang="en-US" sz="2000" dirty="0"/>
          </a:p>
          <a:p>
            <a:r>
              <a:rPr lang="en-US" sz="2000" dirty="0"/>
              <a:t>Second elective (BIT 1006) in Winter of 1</a:t>
            </a:r>
            <a:r>
              <a:rPr lang="en-US" sz="2000" baseline="30000" dirty="0"/>
              <a:t>st</a:t>
            </a:r>
            <a:r>
              <a:rPr lang="en-US" sz="2000" dirty="0"/>
              <a:t> year</a:t>
            </a:r>
          </a:p>
          <a:p>
            <a:endParaRPr lang="en-US" sz="2000" dirty="0"/>
          </a:p>
          <a:p>
            <a:r>
              <a:rPr lang="en-US" sz="2000" dirty="0"/>
              <a:t>BIT 1006 “Achieving Success in Changing Environments” Single Elective course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Helps to explore possibilities ahead, assesses your aptitude and strengths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Applies critical thinking and decision-making tools to help resolve some of the important society complex issues</a:t>
            </a:r>
          </a:p>
          <a:p>
            <a:pPr marL="109728" indent="0">
              <a:buNone/>
            </a:pPr>
            <a:endParaRPr lang="en-US" sz="1800" dirty="0"/>
          </a:p>
          <a:p>
            <a:r>
              <a:rPr lang="en-US" sz="1800" dirty="0"/>
              <a:t>No prerequisite for BIT1006, restricted to BIT NET students</a:t>
            </a:r>
          </a:p>
          <a:p>
            <a:endParaRPr lang="en-US" sz="1800" dirty="0"/>
          </a:p>
          <a:p>
            <a:r>
              <a:rPr lang="en-US" sz="1800" dirty="0"/>
              <a:t>You get registered in this course by default, this course at Algonquin is numbered as CST8300</a:t>
            </a:r>
            <a:endParaRPr lang="en-CA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ECF58E-93BD-9AFE-7AA4-6855E950382A}"/>
              </a:ext>
            </a:extLst>
          </p:cNvPr>
          <p:cNvGrpSpPr/>
          <p:nvPr/>
        </p:nvGrpSpPr>
        <p:grpSpPr>
          <a:xfrm>
            <a:off x="0" y="0"/>
            <a:ext cx="9144000" cy="855822"/>
            <a:chOff x="0" y="857250"/>
            <a:chExt cx="9144000" cy="855822"/>
          </a:xfrm>
        </p:grpSpPr>
        <p:sp>
          <p:nvSpPr>
            <p:cNvPr id="6" name="Google Shape;131;p5">
              <a:extLst>
                <a:ext uri="{FF2B5EF4-FFF2-40B4-BE49-F238E27FC236}">
                  <a16:creationId xmlns:a16="http://schemas.microsoft.com/office/drawing/2014/main" id="{3E73B896-C531-83AE-F6FE-65D76977020C}"/>
                </a:ext>
              </a:extLst>
            </p:cNvPr>
            <p:cNvSpPr/>
            <p:nvPr/>
          </p:nvSpPr>
          <p:spPr>
            <a:xfrm>
              <a:off x="0" y="857250"/>
              <a:ext cx="9144000" cy="828675"/>
            </a:xfrm>
            <a:prstGeom prst="rect">
              <a:avLst/>
            </a:prstGeom>
            <a:solidFill>
              <a:srgbClr val="292929"/>
            </a:solidFill>
            <a:ln w="12700" cap="flat" cmpd="sng">
              <a:solidFill>
                <a:srgbClr val="29292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" name="Google Shape;134;p5" descr="Logo&#10;&#10;Description automatically generated">
              <a:extLst>
                <a:ext uri="{FF2B5EF4-FFF2-40B4-BE49-F238E27FC236}">
                  <a16:creationId xmlns:a16="http://schemas.microsoft.com/office/drawing/2014/main" id="{14B751F6-BD9D-CD55-F8E0-CCE2C35E4D5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8440" y="974479"/>
              <a:ext cx="1271670" cy="5942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137;p5">
              <a:extLst>
                <a:ext uri="{FF2B5EF4-FFF2-40B4-BE49-F238E27FC236}">
                  <a16:creationId xmlns:a16="http://schemas.microsoft.com/office/drawing/2014/main" id="{1223F4EE-8A88-6FC6-8343-D904BA879E70}"/>
                </a:ext>
              </a:extLst>
            </p:cNvPr>
            <p:cNvSpPr txBox="1"/>
            <p:nvPr/>
          </p:nvSpPr>
          <p:spPr>
            <a:xfrm>
              <a:off x="2209800" y="1028299"/>
              <a:ext cx="6629399" cy="6847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CA" sz="4000" dirty="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Arts/Humanities electives</a:t>
              </a:r>
              <a:endParaRPr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09095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0BE9316-BE97-A145-B576-AD38D62D0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150144"/>
            <a:ext cx="8412480" cy="5257800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In your 4</a:t>
            </a:r>
            <a:r>
              <a:rPr lang="en-CA" baseline="30000" dirty="0"/>
              <a:t>th</a:t>
            </a:r>
            <a:r>
              <a:rPr lang="en-CA" dirty="0"/>
              <a:t> year, you will have to do an 8 month-long project (1 credit).</a:t>
            </a:r>
          </a:p>
          <a:p>
            <a:endParaRPr lang="en-CA" dirty="0"/>
          </a:p>
          <a:p>
            <a:r>
              <a:rPr lang="en-CA" dirty="0"/>
              <a:t>Opportunity to apply concepts and knowledge gained from previous courses</a:t>
            </a:r>
          </a:p>
          <a:p>
            <a:endParaRPr lang="en-CA" dirty="0"/>
          </a:p>
          <a:p>
            <a:r>
              <a:rPr lang="en-CA" dirty="0"/>
              <a:t>Done under the supervision of a faculty member</a:t>
            </a:r>
          </a:p>
          <a:p>
            <a:endParaRPr lang="en-CA" dirty="0"/>
          </a:p>
          <a:p>
            <a:r>
              <a:rPr lang="en-CA" dirty="0"/>
              <a:t>Project fair at the end of the year to showcase your work</a:t>
            </a:r>
          </a:p>
          <a:p>
            <a:endParaRPr lang="en-CA" dirty="0"/>
          </a:p>
          <a:p>
            <a:r>
              <a:rPr lang="en-CA" dirty="0"/>
              <a:t>Example of previous projects (changing every year):</a:t>
            </a:r>
          </a:p>
          <a:p>
            <a:pPr lvl="1"/>
            <a:r>
              <a:rPr lang="en-CA" sz="2100" dirty="0"/>
              <a:t>Cybersecurity of connected and autonomous vehicles</a:t>
            </a:r>
          </a:p>
          <a:p>
            <a:pPr lvl="1"/>
            <a:r>
              <a:rPr lang="en-CA" sz="2100" dirty="0"/>
              <a:t>Implementing network security applications in open-source SDN</a:t>
            </a:r>
          </a:p>
          <a:p>
            <a:pPr lvl="1"/>
            <a:r>
              <a:rPr lang="en-CA" sz="2100" dirty="0"/>
              <a:t>IoT application placement</a:t>
            </a:r>
          </a:p>
          <a:p>
            <a:pPr lvl="1"/>
            <a:r>
              <a:rPr lang="en-CA" sz="2100" dirty="0"/>
              <a:t>Smart home automation</a:t>
            </a:r>
          </a:p>
          <a:p>
            <a:pPr lvl="1"/>
            <a:r>
              <a:rPr lang="en-CA" sz="2100" dirty="0"/>
              <a:t>Cloud/Edge computing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E88B6E-BF66-C99E-843D-CD4E69C048EB}"/>
              </a:ext>
            </a:extLst>
          </p:cNvPr>
          <p:cNvGrpSpPr/>
          <p:nvPr/>
        </p:nvGrpSpPr>
        <p:grpSpPr>
          <a:xfrm>
            <a:off x="0" y="0"/>
            <a:ext cx="9144000" cy="828675"/>
            <a:chOff x="0" y="857250"/>
            <a:chExt cx="9144000" cy="828675"/>
          </a:xfrm>
        </p:grpSpPr>
        <p:sp>
          <p:nvSpPr>
            <p:cNvPr id="6" name="Google Shape;131;p5">
              <a:extLst>
                <a:ext uri="{FF2B5EF4-FFF2-40B4-BE49-F238E27FC236}">
                  <a16:creationId xmlns:a16="http://schemas.microsoft.com/office/drawing/2014/main" id="{41E06BF7-4697-30D4-C4D1-3BFB1EC3DD23}"/>
                </a:ext>
              </a:extLst>
            </p:cNvPr>
            <p:cNvSpPr/>
            <p:nvPr/>
          </p:nvSpPr>
          <p:spPr>
            <a:xfrm>
              <a:off x="0" y="857250"/>
              <a:ext cx="9144000" cy="828675"/>
            </a:xfrm>
            <a:prstGeom prst="rect">
              <a:avLst/>
            </a:prstGeom>
            <a:solidFill>
              <a:srgbClr val="292929"/>
            </a:solidFill>
            <a:ln w="12700" cap="flat" cmpd="sng">
              <a:solidFill>
                <a:srgbClr val="29292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" name="Google Shape;134;p5" descr="Logo&#10;&#10;Description automatically generated">
              <a:extLst>
                <a:ext uri="{FF2B5EF4-FFF2-40B4-BE49-F238E27FC236}">
                  <a16:creationId xmlns:a16="http://schemas.microsoft.com/office/drawing/2014/main" id="{17DB00E2-C298-8F09-D9F7-5B89E98E57A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18440" y="974479"/>
              <a:ext cx="1271670" cy="5942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137;p5">
              <a:extLst>
                <a:ext uri="{FF2B5EF4-FFF2-40B4-BE49-F238E27FC236}">
                  <a16:creationId xmlns:a16="http://schemas.microsoft.com/office/drawing/2014/main" id="{5D1D26D9-ABC6-0C90-0ECB-0C2C5138F323}"/>
                </a:ext>
              </a:extLst>
            </p:cNvPr>
            <p:cNvSpPr txBox="1"/>
            <p:nvPr/>
          </p:nvSpPr>
          <p:spPr>
            <a:xfrm>
              <a:off x="2235673" y="925338"/>
              <a:ext cx="5757707" cy="692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CA" sz="4050" dirty="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Capstone Projects</a:t>
              </a:r>
              <a:endParaRPr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896479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4800600"/>
          </a:xfrm>
        </p:spPr>
        <p:txBody>
          <a:bodyPr>
            <a:normAutofit fontScale="70000" lnSpcReduction="20000"/>
          </a:bodyPr>
          <a:lstStyle/>
          <a:p>
            <a:r>
              <a:rPr lang="en-CA" dirty="0"/>
              <a:t>Through your 4-year program and studies, you will learn the basis of technologies that will enable you to work with multiple vendors.</a:t>
            </a:r>
          </a:p>
          <a:p>
            <a:pPr marL="109728" indent="0">
              <a:buNone/>
            </a:pPr>
            <a:endParaRPr lang="en-CA" dirty="0"/>
          </a:p>
          <a:p>
            <a:r>
              <a:rPr lang="en-CA" dirty="0"/>
              <a:t>Cisco is the largest networking company in the world, but you will learn also about Cisco competitors like Nokia, Juniper, Aruba, etc.</a:t>
            </a:r>
          </a:p>
          <a:p>
            <a:endParaRPr lang="en-CA" dirty="0"/>
          </a:p>
          <a:p>
            <a:r>
              <a:rPr lang="en-CA" dirty="0"/>
              <a:t>To pass Cisco certifications, you still need to write the official Cisco Certification exams.</a:t>
            </a:r>
          </a:p>
          <a:p>
            <a:endParaRPr lang="en-CA" dirty="0"/>
          </a:p>
          <a:p>
            <a:r>
              <a:rPr lang="en-CA" dirty="0"/>
              <a:t>Cisco certification Best practice: </a:t>
            </a:r>
          </a:p>
          <a:p>
            <a:pPr lvl="1"/>
            <a:r>
              <a:rPr lang="en-CA" dirty="0">
                <a:solidFill>
                  <a:srgbClr val="0000FF"/>
                </a:solidFill>
              </a:rPr>
              <a:t>Write your certification exam as soon as you can, while the details are still fresh in your memory.</a:t>
            </a:r>
          </a:p>
          <a:p>
            <a:pPr lvl="2"/>
            <a:r>
              <a:rPr lang="en-CA" dirty="0">
                <a:solidFill>
                  <a:srgbClr val="0000FF"/>
                </a:solidFill>
              </a:rPr>
              <a:t>Write your CCNA (200-301) after 2</a:t>
            </a:r>
            <a:r>
              <a:rPr lang="en-CA" baseline="30000" dirty="0">
                <a:solidFill>
                  <a:srgbClr val="0000FF"/>
                </a:solidFill>
              </a:rPr>
              <a:t>nd</a:t>
            </a:r>
            <a:r>
              <a:rPr lang="en-CA" dirty="0">
                <a:solidFill>
                  <a:srgbClr val="0000FF"/>
                </a:solidFill>
              </a:rPr>
              <a:t> year course NET2012</a:t>
            </a:r>
          </a:p>
          <a:p>
            <a:pPr lvl="2"/>
            <a:r>
              <a:rPr lang="en-CA" dirty="0">
                <a:solidFill>
                  <a:srgbClr val="0000FF"/>
                </a:solidFill>
              </a:rPr>
              <a:t>Write each CCNP test (300-410,350-401) shortly after completing the corresponding NET course(s) in 4</a:t>
            </a:r>
            <a:r>
              <a:rPr lang="en-CA" baseline="30000" dirty="0">
                <a:solidFill>
                  <a:srgbClr val="0000FF"/>
                </a:solidFill>
              </a:rPr>
              <a:t>th</a:t>
            </a:r>
            <a:r>
              <a:rPr lang="en-CA" dirty="0">
                <a:solidFill>
                  <a:srgbClr val="0000FF"/>
                </a:solidFill>
              </a:rPr>
              <a:t> year, NET4009</a:t>
            </a:r>
          </a:p>
          <a:p>
            <a:pPr lvl="2"/>
            <a:endParaRPr lang="en-CA" dirty="0"/>
          </a:p>
          <a:p>
            <a:r>
              <a:rPr lang="en-CA" dirty="0"/>
              <a:t>Other Industry certifications like Juniper, Nokia, etc. can be attempted, you need to discuss with your professor for guidance.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12EE3C-A4F8-62B0-9EB2-40952F0E8E90}"/>
              </a:ext>
            </a:extLst>
          </p:cNvPr>
          <p:cNvGrpSpPr/>
          <p:nvPr/>
        </p:nvGrpSpPr>
        <p:grpSpPr>
          <a:xfrm>
            <a:off x="0" y="0"/>
            <a:ext cx="9144000" cy="828675"/>
            <a:chOff x="0" y="857250"/>
            <a:chExt cx="9144000" cy="828675"/>
          </a:xfrm>
        </p:grpSpPr>
        <p:sp>
          <p:nvSpPr>
            <p:cNvPr id="6" name="Google Shape;131;p5">
              <a:extLst>
                <a:ext uri="{FF2B5EF4-FFF2-40B4-BE49-F238E27FC236}">
                  <a16:creationId xmlns:a16="http://schemas.microsoft.com/office/drawing/2014/main" id="{636B3F7A-FEA3-EF06-1176-68979965C582}"/>
                </a:ext>
              </a:extLst>
            </p:cNvPr>
            <p:cNvSpPr/>
            <p:nvPr/>
          </p:nvSpPr>
          <p:spPr>
            <a:xfrm>
              <a:off x="0" y="857250"/>
              <a:ext cx="9144000" cy="828675"/>
            </a:xfrm>
            <a:prstGeom prst="rect">
              <a:avLst/>
            </a:prstGeom>
            <a:solidFill>
              <a:srgbClr val="292929"/>
            </a:solidFill>
            <a:ln w="12700" cap="flat" cmpd="sng">
              <a:solidFill>
                <a:srgbClr val="29292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" name="Google Shape;134;p5" descr="Logo&#10;&#10;Description automatically generated">
              <a:extLst>
                <a:ext uri="{FF2B5EF4-FFF2-40B4-BE49-F238E27FC236}">
                  <a16:creationId xmlns:a16="http://schemas.microsoft.com/office/drawing/2014/main" id="{C34D5190-D2C5-F640-A2B9-63D0CCD08BD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8440" y="974479"/>
              <a:ext cx="1271670" cy="5942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137;p5">
              <a:extLst>
                <a:ext uri="{FF2B5EF4-FFF2-40B4-BE49-F238E27FC236}">
                  <a16:creationId xmlns:a16="http://schemas.microsoft.com/office/drawing/2014/main" id="{1BA0DBC9-4CE7-D51F-E179-EE54888FEB4C}"/>
                </a:ext>
              </a:extLst>
            </p:cNvPr>
            <p:cNvSpPr txBox="1"/>
            <p:nvPr/>
          </p:nvSpPr>
          <p:spPr>
            <a:xfrm>
              <a:off x="2235673" y="857250"/>
              <a:ext cx="6777359" cy="8078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CA" sz="2400" dirty="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Cisco, Industry Certifications &amp; Cisco competitors</a:t>
              </a: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9681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7672" y="1092305"/>
            <a:ext cx="8610600" cy="4525963"/>
          </a:xfrm>
        </p:spPr>
        <p:txBody>
          <a:bodyPr>
            <a:normAutofit fontScale="92500" lnSpcReduction="20000"/>
          </a:bodyPr>
          <a:lstStyle/>
          <a:p>
            <a:r>
              <a:rPr lang="en-CA" sz="1800" dirty="0"/>
              <a:t>What laptop do I need?</a:t>
            </a:r>
          </a:p>
          <a:p>
            <a:pPr lvl="1"/>
            <a:r>
              <a:rPr lang="en-CA" sz="1600" dirty="0"/>
              <a:t>No specific needs, but …</a:t>
            </a:r>
          </a:p>
          <a:p>
            <a:pPr lvl="1"/>
            <a:r>
              <a:rPr lang="en-US" sz="1600" dirty="0">
                <a:solidFill>
                  <a:srgbClr val="0000FF"/>
                </a:solidFill>
              </a:rPr>
              <a:t>A quad-core processor with 16GB RAM should be considered essential.  Storage requirements at least 500 GB-1 TB, SSD (fast!) is a must.</a:t>
            </a:r>
          </a:p>
          <a:p>
            <a:pPr marL="393192" lvl="1" indent="0">
              <a:buNone/>
            </a:pPr>
            <a:endParaRPr lang="en-CA" sz="1600" dirty="0">
              <a:solidFill>
                <a:srgbClr val="0000FF"/>
              </a:solidFill>
            </a:endParaRPr>
          </a:p>
          <a:p>
            <a:r>
              <a:rPr lang="en-CA" sz="1800" dirty="0"/>
              <a:t>In-Lab PCs are available at both campuses</a:t>
            </a:r>
          </a:p>
          <a:p>
            <a:pPr marL="109728" indent="0">
              <a:buNone/>
            </a:pPr>
            <a:endParaRPr lang="en-CA" sz="1800" dirty="0"/>
          </a:p>
          <a:p>
            <a:r>
              <a:rPr lang="en-CA" sz="1800" dirty="0"/>
              <a:t>Limited number of laptop loaners from Algonquin are available</a:t>
            </a:r>
          </a:p>
          <a:p>
            <a:pPr marL="109728" indent="0">
              <a:buNone/>
            </a:pPr>
            <a:endParaRPr lang="en-CA" sz="1800" dirty="0"/>
          </a:p>
          <a:p>
            <a:r>
              <a:rPr lang="en-CA" sz="1800" dirty="0"/>
              <a:t>There is no need to buy any specific software (most are free)</a:t>
            </a:r>
          </a:p>
          <a:p>
            <a:pPr marL="109728" indent="0">
              <a:buNone/>
            </a:pPr>
            <a:endParaRPr lang="en-CA" sz="1800" dirty="0"/>
          </a:p>
          <a:p>
            <a:r>
              <a:rPr lang="en-CA" sz="1800" dirty="0"/>
              <a:t>Most students choose to use their own laptop during the lectures and labs.</a:t>
            </a:r>
          </a:p>
          <a:p>
            <a:pPr lvl="1"/>
            <a:r>
              <a:rPr lang="en-CA" sz="1600" dirty="0">
                <a:solidFill>
                  <a:srgbClr val="0000FF"/>
                </a:solidFill>
              </a:rPr>
              <a:t>Mac and PC</a:t>
            </a:r>
          </a:p>
          <a:p>
            <a:pPr lvl="1"/>
            <a:endParaRPr lang="en-CA" sz="1600" dirty="0">
              <a:solidFill>
                <a:srgbClr val="0000FF"/>
              </a:solidFill>
            </a:endParaRPr>
          </a:p>
          <a:p>
            <a:r>
              <a:rPr lang="en-CA" sz="2000" dirty="0"/>
              <a:t>Both Linux and Windows OS will be taught and used in different courses </a:t>
            </a:r>
          </a:p>
          <a:p>
            <a:pPr lvl="1"/>
            <a:r>
              <a:rPr lang="en-CA" sz="1600" dirty="0">
                <a:solidFill>
                  <a:srgbClr val="0000FF"/>
                </a:solidFill>
              </a:rPr>
              <a:t>Knowledge &amp; skills are required for both OSs</a:t>
            </a:r>
          </a:p>
        </p:txBody>
      </p:sp>
      <p:pic>
        <p:nvPicPr>
          <p:cNvPr id="11273" name="Picture 9" descr="D:\CSIT\NET Coordinator\lapto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9112" y="5486876"/>
            <a:ext cx="3276600" cy="139065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5243DA-9516-0C14-1291-506D65F0AB2E}"/>
              </a:ext>
            </a:extLst>
          </p:cNvPr>
          <p:cNvGrpSpPr/>
          <p:nvPr/>
        </p:nvGrpSpPr>
        <p:grpSpPr>
          <a:xfrm>
            <a:off x="0" y="0"/>
            <a:ext cx="9144000" cy="828675"/>
            <a:chOff x="0" y="857250"/>
            <a:chExt cx="9144000" cy="828675"/>
          </a:xfrm>
        </p:grpSpPr>
        <p:sp>
          <p:nvSpPr>
            <p:cNvPr id="6" name="Google Shape;131;p5">
              <a:extLst>
                <a:ext uri="{FF2B5EF4-FFF2-40B4-BE49-F238E27FC236}">
                  <a16:creationId xmlns:a16="http://schemas.microsoft.com/office/drawing/2014/main" id="{B1DF5048-9153-C265-4447-BE1A085921F1}"/>
                </a:ext>
              </a:extLst>
            </p:cNvPr>
            <p:cNvSpPr/>
            <p:nvPr/>
          </p:nvSpPr>
          <p:spPr>
            <a:xfrm>
              <a:off x="0" y="857250"/>
              <a:ext cx="9144000" cy="828675"/>
            </a:xfrm>
            <a:prstGeom prst="rect">
              <a:avLst/>
            </a:prstGeom>
            <a:solidFill>
              <a:srgbClr val="292929"/>
            </a:solidFill>
            <a:ln w="12700" cap="flat" cmpd="sng">
              <a:solidFill>
                <a:srgbClr val="29292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" name="Google Shape;134;p5" descr="Logo&#10;&#10;Description automatically generated">
              <a:extLst>
                <a:ext uri="{FF2B5EF4-FFF2-40B4-BE49-F238E27FC236}">
                  <a16:creationId xmlns:a16="http://schemas.microsoft.com/office/drawing/2014/main" id="{76331590-F02E-DD18-480A-66654337430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18440" y="974479"/>
              <a:ext cx="1271670" cy="5942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137;p5">
              <a:extLst>
                <a:ext uri="{FF2B5EF4-FFF2-40B4-BE49-F238E27FC236}">
                  <a16:creationId xmlns:a16="http://schemas.microsoft.com/office/drawing/2014/main" id="{D279284C-09D1-8BEE-1A9C-0079C06B08C2}"/>
                </a:ext>
              </a:extLst>
            </p:cNvPr>
            <p:cNvSpPr txBox="1"/>
            <p:nvPr/>
          </p:nvSpPr>
          <p:spPr>
            <a:xfrm>
              <a:off x="2235673" y="1009650"/>
              <a:ext cx="6777359" cy="56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CA" sz="3200" dirty="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Practical elements, Software &amp; OS</a:t>
              </a:r>
              <a:endParaRPr sz="3200" dirty="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0504" y="1066799"/>
            <a:ext cx="8619648" cy="5223915"/>
          </a:xfrm>
        </p:spPr>
        <p:txBody>
          <a:bodyPr>
            <a:normAutofit fontScale="92500"/>
          </a:bodyPr>
          <a:lstStyle/>
          <a:p>
            <a:r>
              <a:rPr lang="en-CA" sz="2400" dirty="0"/>
              <a:t>As BIT NET students, a co-op option is available to you</a:t>
            </a:r>
          </a:p>
          <a:p>
            <a:endParaRPr lang="en-CA" sz="2400" dirty="0"/>
          </a:p>
          <a:p>
            <a:r>
              <a:rPr lang="en-CA" sz="2400" dirty="0"/>
              <a:t>Application at admission time or before the beginning of your second year through the Carleton Co-op website</a:t>
            </a:r>
          </a:p>
          <a:p>
            <a:pPr lvl="1"/>
            <a:endParaRPr lang="en-CA" sz="2400" dirty="0"/>
          </a:p>
          <a:p>
            <a:pPr lvl="1"/>
            <a:endParaRPr lang="en-CA" sz="2400" dirty="0"/>
          </a:p>
          <a:p>
            <a:pPr lvl="1"/>
            <a:endParaRPr lang="en-CA" sz="2400" dirty="0"/>
          </a:p>
          <a:p>
            <a:pPr lvl="1"/>
            <a:endParaRPr lang="en-CA" sz="2400" dirty="0"/>
          </a:p>
          <a:p>
            <a:endParaRPr lang="en-CA" sz="2400" dirty="0"/>
          </a:p>
          <a:p>
            <a:endParaRPr lang="en-CA" sz="2400" dirty="0">
              <a:hlinkClick r:id="rId3"/>
            </a:endParaRPr>
          </a:p>
          <a:p>
            <a:r>
              <a:rPr lang="en-CA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Need to maintain an overall CGPA of </a:t>
            </a:r>
            <a:r>
              <a:rPr lang="en-CA" sz="2400" b="1" dirty="0">
                <a:solidFill>
                  <a:srgbClr val="CF112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8.0+</a:t>
            </a:r>
            <a:endParaRPr lang="en-CA" sz="2400" dirty="0"/>
          </a:p>
          <a:p>
            <a:endParaRPr lang="en-CA" sz="2400" dirty="0">
              <a:hlinkClick r:id="rId3"/>
            </a:endParaRPr>
          </a:p>
          <a:p>
            <a:r>
              <a:rPr lang="en-CA" sz="2400" dirty="0">
                <a:hlinkClick r:id="rId3"/>
              </a:rPr>
              <a:t>More info on Coop available here</a:t>
            </a:r>
            <a:endParaRPr lang="en-C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D9EE8D8B-7FB6-3542-8344-2A3E46C61B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769427"/>
            <a:ext cx="5943600" cy="195497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72FCEA4-BA15-B1AC-41D6-4088059BEB92}"/>
              </a:ext>
            </a:extLst>
          </p:cNvPr>
          <p:cNvGrpSpPr/>
          <p:nvPr/>
        </p:nvGrpSpPr>
        <p:grpSpPr>
          <a:xfrm>
            <a:off x="0" y="0"/>
            <a:ext cx="9144000" cy="828675"/>
            <a:chOff x="0" y="857250"/>
            <a:chExt cx="9144000" cy="828675"/>
          </a:xfrm>
        </p:grpSpPr>
        <p:sp>
          <p:nvSpPr>
            <p:cNvPr id="7" name="Google Shape;131;p5">
              <a:extLst>
                <a:ext uri="{FF2B5EF4-FFF2-40B4-BE49-F238E27FC236}">
                  <a16:creationId xmlns:a16="http://schemas.microsoft.com/office/drawing/2014/main" id="{40649C9A-88CD-44F6-D614-085AA635D33E}"/>
                </a:ext>
              </a:extLst>
            </p:cNvPr>
            <p:cNvSpPr/>
            <p:nvPr/>
          </p:nvSpPr>
          <p:spPr>
            <a:xfrm>
              <a:off x="0" y="857250"/>
              <a:ext cx="9144000" cy="828675"/>
            </a:xfrm>
            <a:prstGeom prst="rect">
              <a:avLst/>
            </a:prstGeom>
            <a:solidFill>
              <a:srgbClr val="292929"/>
            </a:solidFill>
            <a:ln w="12700" cap="flat" cmpd="sng">
              <a:solidFill>
                <a:srgbClr val="29292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" name="Google Shape;134;p5" descr="Logo&#10;&#10;Description automatically generated">
              <a:extLst>
                <a:ext uri="{FF2B5EF4-FFF2-40B4-BE49-F238E27FC236}">
                  <a16:creationId xmlns:a16="http://schemas.microsoft.com/office/drawing/2014/main" id="{D453DAED-E243-5AB4-3A26-28DD68A2482F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18440" y="974479"/>
              <a:ext cx="1271670" cy="5942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137;p5">
              <a:extLst>
                <a:ext uri="{FF2B5EF4-FFF2-40B4-BE49-F238E27FC236}">
                  <a16:creationId xmlns:a16="http://schemas.microsoft.com/office/drawing/2014/main" id="{48DB727D-3AFD-9D94-8E29-ABD97F6421D4}"/>
                </a:ext>
              </a:extLst>
            </p:cNvPr>
            <p:cNvSpPr txBox="1"/>
            <p:nvPr/>
          </p:nvSpPr>
          <p:spPr>
            <a:xfrm>
              <a:off x="2235673" y="933450"/>
              <a:ext cx="6777359" cy="6847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CA" sz="4000" dirty="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Co-op Program</a:t>
              </a:r>
              <a:endParaRPr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790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7960" y="1117600"/>
            <a:ext cx="8789512" cy="5290344"/>
          </a:xfrm>
        </p:spPr>
        <p:txBody>
          <a:bodyPr>
            <a:normAutofit fontScale="62500" lnSpcReduction="20000"/>
          </a:bodyPr>
          <a:lstStyle/>
          <a:p>
            <a:r>
              <a:rPr lang="en-CA" sz="3100" dirty="0">
                <a:solidFill>
                  <a:srgbClr val="0000FF"/>
                </a:solidFill>
              </a:rPr>
              <a:t>You’re here to STUDY!</a:t>
            </a:r>
          </a:p>
          <a:p>
            <a:endParaRPr lang="en-CA" sz="3100" dirty="0">
              <a:solidFill>
                <a:srgbClr val="0000FF"/>
              </a:solidFill>
            </a:endParaRPr>
          </a:p>
          <a:p>
            <a:r>
              <a:rPr lang="en-CA" sz="3100" dirty="0"/>
              <a:t>Need to balance between your part time work and your studies to ensure that you do not fall behind.</a:t>
            </a:r>
          </a:p>
          <a:p>
            <a:pPr lvl="1"/>
            <a:r>
              <a:rPr lang="en-CA" sz="3100" dirty="0"/>
              <a:t>Failing a course could delay you as much as a year! Seek help if you need!</a:t>
            </a:r>
          </a:p>
          <a:p>
            <a:endParaRPr lang="en-CA" sz="3100" dirty="0"/>
          </a:p>
          <a:p>
            <a:r>
              <a:rPr lang="en-CA" sz="3100" dirty="0"/>
              <a:t>Practical Labs are critical and need to be attended in person, need to coordinate with your employer to ensure that you do not miss labs.</a:t>
            </a:r>
          </a:p>
          <a:p>
            <a:pPr marL="109728" indent="0">
              <a:buNone/>
            </a:pPr>
            <a:endParaRPr lang="en-CA" sz="3100" dirty="0"/>
          </a:p>
          <a:p>
            <a:r>
              <a:rPr lang="en-CA" sz="3100" dirty="0"/>
              <a:t>If you have concerns that you need to discuss, always contact your Professor first.</a:t>
            </a:r>
          </a:p>
          <a:p>
            <a:pPr marL="109728" indent="0">
              <a:buNone/>
            </a:pPr>
            <a:endParaRPr lang="en-CA" sz="3100" dirty="0"/>
          </a:p>
          <a:p>
            <a:r>
              <a:rPr lang="en-CA" sz="3100" dirty="0"/>
              <a:t>The student success specialist (Algonquin) is available for your support and will guide you to which resource to contact depending on the nature of your concern.</a:t>
            </a:r>
          </a:p>
          <a:p>
            <a:endParaRPr lang="en-CA" sz="1600" dirty="0"/>
          </a:p>
          <a:p>
            <a:pPr marL="109728" indent="0">
              <a:buNone/>
            </a:pPr>
            <a:endParaRPr lang="en-CA" sz="1600" dirty="0"/>
          </a:p>
          <a:p>
            <a:pPr marL="109728" indent="0" algn="ctr">
              <a:buNone/>
            </a:pPr>
            <a:r>
              <a:rPr lang="en-CA" sz="1600" dirty="0"/>
              <a:t>   </a:t>
            </a:r>
            <a:r>
              <a:rPr lang="en-CA" sz="2800" dirty="0">
                <a:solidFill>
                  <a:srgbClr val="0000FF"/>
                </a:solidFill>
              </a:rPr>
              <a:t>“Remember, we are here to help you succeed”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5B8180-7CE3-B5BD-2A60-AC68AECD71F1}"/>
              </a:ext>
            </a:extLst>
          </p:cNvPr>
          <p:cNvGrpSpPr/>
          <p:nvPr/>
        </p:nvGrpSpPr>
        <p:grpSpPr>
          <a:xfrm>
            <a:off x="0" y="0"/>
            <a:ext cx="9144000" cy="828675"/>
            <a:chOff x="0" y="857250"/>
            <a:chExt cx="9144000" cy="828675"/>
          </a:xfrm>
        </p:grpSpPr>
        <p:sp>
          <p:nvSpPr>
            <p:cNvPr id="6" name="Google Shape;131;p5">
              <a:extLst>
                <a:ext uri="{FF2B5EF4-FFF2-40B4-BE49-F238E27FC236}">
                  <a16:creationId xmlns:a16="http://schemas.microsoft.com/office/drawing/2014/main" id="{1445F5BB-F031-8553-6292-A8E8FAA797AD}"/>
                </a:ext>
              </a:extLst>
            </p:cNvPr>
            <p:cNvSpPr/>
            <p:nvPr/>
          </p:nvSpPr>
          <p:spPr>
            <a:xfrm>
              <a:off x="0" y="857250"/>
              <a:ext cx="9144000" cy="828675"/>
            </a:xfrm>
            <a:prstGeom prst="rect">
              <a:avLst/>
            </a:prstGeom>
            <a:solidFill>
              <a:srgbClr val="292929"/>
            </a:solidFill>
            <a:ln w="12700" cap="flat" cmpd="sng">
              <a:solidFill>
                <a:srgbClr val="29292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" name="Google Shape;134;p5" descr="Logo&#10;&#10;Description automatically generated">
              <a:extLst>
                <a:ext uri="{FF2B5EF4-FFF2-40B4-BE49-F238E27FC236}">
                  <a16:creationId xmlns:a16="http://schemas.microsoft.com/office/drawing/2014/main" id="{A0C23E39-3019-F5CA-529C-656B91F108A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8440" y="974479"/>
              <a:ext cx="1271670" cy="5942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137;p5">
              <a:extLst>
                <a:ext uri="{FF2B5EF4-FFF2-40B4-BE49-F238E27FC236}">
                  <a16:creationId xmlns:a16="http://schemas.microsoft.com/office/drawing/2014/main" id="{D3BD997A-06F9-B5AC-F22D-847367D68A66}"/>
                </a:ext>
              </a:extLst>
            </p:cNvPr>
            <p:cNvSpPr txBox="1"/>
            <p:nvPr/>
          </p:nvSpPr>
          <p:spPr>
            <a:xfrm>
              <a:off x="2235673" y="996033"/>
              <a:ext cx="6777359" cy="6232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CA" sz="3600" dirty="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Working while studying &amp; Care</a:t>
              </a:r>
              <a:endParaRPr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4193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0504" y="1066800"/>
            <a:ext cx="8619648" cy="4525963"/>
          </a:xfrm>
        </p:spPr>
        <p:txBody>
          <a:bodyPr>
            <a:normAutofit/>
          </a:bodyPr>
          <a:lstStyle/>
          <a:p>
            <a:r>
              <a:rPr lang="en-CA" sz="2100" dirty="0"/>
              <a:t>BIT NET courses prepare you to join industry and work in different fields, i.e., Security, networking, computer programming, etc.</a:t>
            </a:r>
          </a:p>
          <a:p>
            <a:pPr marL="109728" indent="0">
              <a:buNone/>
            </a:pPr>
            <a:endParaRPr lang="en-CA" sz="2100" dirty="0"/>
          </a:p>
          <a:p>
            <a:r>
              <a:rPr lang="en-CA" sz="2100" dirty="0"/>
              <a:t>Typical employers of BIT NET students: Nokia, CENGEN, Shared Services Canada, Cisco, Facebook, Bell Canada, Telus, Google, etc. </a:t>
            </a:r>
            <a:endParaRPr lang="en-CA" sz="2100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en-CA" sz="2100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07C50D-79BC-0AF1-F2AE-27B7F6FB2BD3}"/>
              </a:ext>
            </a:extLst>
          </p:cNvPr>
          <p:cNvGrpSpPr/>
          <p:nvPr/>
        </p:nvGrpSpPr>
        <p:grpSpPr>
          <a:xfrm>
            <a:off x="0" y="0"/>
            <a:ext cx="9144000" cy="828675"/>
            <a:chOff x="0" y="857250"/>
            <a:chExt cx="9144000" cy="828675"/>
          </a:xfrm>
        </p:grpSpPr>
        <p:sp>
          <p:nvSpPr>
            <p:cNvPr id="6" name="Google Shape;131;p5">
              <a:extLst>
                <a:ext uri="{FF2B5EF4-FFF2-40B4-BE49-F238E27FC236}">
                  <a16:creationId xmlns:a16="http://schemas.microsoft.com/office/drawing/2014/main" id="{B8CD3C15-B5CA-44E3-67CD-EAD5F60DC7B2}"/>
                </a:ext>
              </a:extLst>
            </p:cNvPr>
            <p:cNvSpPr/>
            <p:nvPr/>
          </p:nvSpPr>
          <p:spPr>
            <a:xfrm>
              <a:off x="0" y="857250"/>
              <a:ext cx="9144000" cy="828675"/>
            </a:xfrm>
            <a:prstGeom prst="rect">
              <a:avLst/>
            </a:prstGeom>
            <a:solidFill>
              <a:srgbClr val="292929"/>
            </a:solidFill>
            <a:ln w="12700" cap="flat" cmpd="sng">
              <a:solidFill>
                <a:srgbClr val="29292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" name="Google Shape;134;p5" descr="Logo&#10;&#10;Description automatically generated">
              <a:extLst>
                <a:ext uri="{FF2B5EF4-FFF2-40B4-BE49-F238E27FC236}">
                  <a16:creationId xmlns:a16="http://schemas.microsoft.com/office/drawing/2014/main" id="{79FA91C4-90AB-0137-919C-EB167708382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8440" y="974479"/>
              <a:ext cx="1271670" cy="5942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137;p5">
              <a:extLst>
                <a:ext uri="{FF2B5EF4-FFF2-40B4-BE49-F238E27FC236}">
                  <a16:creationId xmlns:a16="http://schemas.microsoft.com/office/drawing/2014/main" id="{B92FD9ED-C36B-3353-B70B-20A284C9AC48}"/>
                </a:ext>
              </a:extLst>
            </p:cNvPr>
            <p:cNvSpPr txBox="1"/>
            <p:nvPr/>
          </p:nvSpPr>
          <p:spPr>
            <a:xfrm>
              <a:off x="2235673" y="933450"/>
              <a:ext cx="6777359" cy="6847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CA" sz="4000" dirty="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Careers</a:t>
              </a:r>
              <a:endParaRPr sz="4000" dirty="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0504" y="1493837"/>
            <a:ext cx="8436768" cy="4221163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en-US" sz="3900" dirty="0"/>
              <a:t>The high-ed experience is a wonderful time in your life! </a:t>
            </a:r>
          </a:p>
          <a:p>
            <a:pPr marL="109728" indent="0">
              <a:buNone/>
            </a:pPr>
            <a:endParaRPr lang="en-US" sz="3900" dirty="0"/>
          </a:p>
          <a:p>
            <a:pPr marL="109728" indent="0">
              <a:buNone/>
            </a:pPr>
            <a:r>
              <a:rPr lang="en-US" sz="3900" dirty="0"/>
              <a:t>Be sure to get involved in extra-curricular activities such as clubs, sports, BIT Society, and campus life!</a:t>
            </a:r>
          </a:p>
          <a:p>
            <a:pPr marL="109728" indent="0">
              <a:buNone/>
            </a:pPr>
            <a:endParaRPr lang="en-US" sz="3900" dirty="0"/>
          </a:p>
          <a:p>
            <a:pPr marL="109728" indent="0">
              <a:buNone/>
            </a:pPr>
            <a:r>
              <a:rPr lang="en-US" sz="3900" dirty="0"/>
              <a:t>We wish you the very best for a healthy, successful and safe terms.</a:t>
            </a:r>
            <a:br>
              <a:rPr lang="en-US" sz="3900" dirty="0"/>
            </a:br>
            <a:br>
              <a:rPr lang="en-US" sz="3900" dirty="0"/>
            </a:br>
            <a:r>
              <a:rPr lang="en-US" sz="3900" dirty="0">
                <a:cs typeface="Arial"/>
              </a:rPr>
              <a:t>Thank you</a:t>
            </a:r>
            <a:endParaRPr lang="en-CA" sz="3900" dirty="0"/>
          </a:p>
          <a:p>
            <a:endParaRPr lang="en-CA" sz="3900" dirty="0"/>
          </a:p>
          <a:p>
            <a:endParaRPr lang="en-CA" sz="3900" dirty="0"/>
          </a:p>
          <a:p>
            <a:endParaRPr lang="en-CA" sz="39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3861D7-B87D-CA11-BA23-DF1DBD3D1804}"/>
              </a:ext>
            </a:extLst>
          </p:cNvPr>
          <p:cNvGrpSpPr/>
          <p:nvPr/>
        </p:nvGrpSpPr>
        <p:grpSpPr>
          <a:xfrm>
            <a:off x="0" y="0"/>
            <a:ext cx="9144000" cy="828675"/>
            <a:chOff x="0" y="857250"/>
            <a:chExt cx="9144000" cy="828675"/>
          </a:xfrm>
        </p:grpSpPr>
        <p:sp>
          <p:nvSpPr>
            <p:cNvPr id="6" name="Google Shape;131;p5">
              <a:extLst>
                <a:ext uri="{FF2B5EF4-FFF2-40B4-BE49-F238E27FC236}">
                  <a16:creationId xmlns:a16="http://schemas.microsoft.com/office/drawing/2014/main" id="{BDC39A41-9BB1-4535-1DA3-5102642F865D}"/>
                </a:ext>
              </a:extLst>
            </p:cNvPr>
            <p:cNvSpPr/>
            <p:nvPr/>
          </p:nvSpPr>
          <p:spPr>
            <a:xfrm>
              <a:off x="0" y="857250"/>
              <a:ext cx="9144000" cy="828675"/>
            </a:xfrm>
            <a:prstGeom prst="rect">
              <a:avLst/>
            </a:prstGeom>
            <a:solidFill>
              <a:srgbClr val="292929"/>
            </a:solidFill>
            <a:ln w="12700" cap="flat" cmpd="sng">
              <a:solidFill>
                <a:srgbClr val="29292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" name="Google Shape;134;p5" descr="Logo&#10;&#10;Description automatically generated">
              <a:extLst>
                <a:ext uri="{FF2B5EF4-FFF2-40B4-BE49-F238E27FC236}">
                  <a16:creationId xmlns:a16="http://schemas.microsoft.com/office/drawing/2014/main" id="{B755E072-DDAF-2104-B3C5-AF20C7C0C58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8440" y="974479"/>
              <a:ext cx="1271670" cy="5942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137;p5">
              <a:extLst>
                <a:ext uri="{FF2B5EF4-FFF2-40B4-BE49-F238E27FC236}">
                  <a16:creationId xmlns:a16="http://schemas.microsoft.com/office/drawing/2014/main" id="{C980DE6A-A52B-552B-0323-D80B234587D3}"/>
                </a:ext>
              </a:extLst>
            </p:cNvPr>
            <p:cNvSpPr txBox="1"/>
            <p:nvPr/>
          </p:nvSpPr>
          <p:spPr>
            <a:xfrm>
              <a:off x="2235673" y="933450"/>
              <a:ext cx="6777359" cy="6847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CA" sz="4000" dirty="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Final Note</a:t>
              </a:r>
              <a:endParaRPr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9517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/>
        </p:nvSpPr>
        <p:spPr>
          <a:xfrm>
            <a:off x="311269" y="1524000"/>
            <a:ext cx="8604225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CA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are now a student in the NET program, with exceptionally high industry demand and fast-paced careers!</a:t>
            </a:r>
            <a:endParaRPr sz="1350" dirty="0"/>
          </a:p>
          <a:p>
            <a:endParaRPr sz="24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r>
              <a:rPr lang="en-CA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are also a student with full-time status at both</a:t>
            </a:r>
            <a:endParaRPr sz="1350" dirty="0"/>
          </a:p>
          <a:p>
            <a:r>
              <a:rPr lang="en-CA" sz="2400" b="1" dirty="0">
                <a:solidFill>
                  <a:srgbClr val="E5193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Carleton University</a:t>
            </a:r>
            <a:r>
              <a:rPr lang="en-CA" sz="2400" dirty="0">
                <a:solidFill>
                  <a:srgbClr val="E5193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(CU) </a:t>
            </a:r>
            <a:r>
              <a:rPr lang="en-CA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</a:t>
            </a:r>
            <a:r>
              <a:rPr lang="en-CA" sz="2400" b="1" dirty="0">
                <a:solidFill>
                  <a:srgbClr val="0E6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Algonquin</a:t>
            </a:r>
            <a:r>
              <a:rPr lang="en-CA" sz="2400" b="1" dirty="0">
                <a:solidFill>
                  <a:srgbClr val="0F64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College </a:t>
            </a:r>
            <a:r>
              <a:rPr lang="en-CA" sz="2400" dirty="0">
                <a:solidFill>
                  <a:srgbClr val="0F64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(AC)</a:t>
            </a:r>
            <a:r>
              <a:rPr lang="en-CA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24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endParaRPr sz="2400" dirty="0">
              <a:solidFill>
                <a:srgbClr val="0F64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r>
              <a:rPr lang="en-CA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Note that while the program is </a:t>
            </a:r>
            <a:r>
              <a:rPr lang="en-CA" sz="24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joint</a:t>
            </a:r>
            <a:r>
              <a:rPr lang="en-CA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Carleton and Algonquin remain separate  entities - ensure you’re set-up and familiar with both</a:t>
            </a:r>
            <a:endParaRPr sz="24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3" name="Google Shape;123;p4" descr="Logo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5945019"/>
            <a:ext cx="2370968" cy="815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 descr="A picture containing text,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2969" y="6138941"/>
            <a:ext cx="2101739" cy="4904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E545D2A-FB47-DFCB-A759-02A911711CBD}"/>
              </a:ext>
            </a:extLst>
          </p:cNvPr>
          <p:cNvGrpSpPr/>
          <p:nvPr/>
        </p:nvGrpSpPr>
        <p:grpSpPr>
          <a:xfrm>
            <a:off x="0" y="0"/>
            <a:ext cx="9144000" cy="828675"/>
            <a:chOff x="0" y="857250"/>
            <a:chExt cx="9144000" cy="828675"/>
          </a:xfrm>
        </p:grpSpPr>
        <p:sp>
          <p:nvSpPr>
            <p:cNvPr id="4" name="Google Shape;131;p5">
              <a:extLst>
                <a:ext uri="{FF2B5EF4-FFF2-40B4-BE49-F238E27FC236}">
                  <a16:creationId xmlns:a16="http://schemas.microsoft.com/office/drawing/2014/main" id="{9FBE21F7-4004-9695-E37A-B4C022D624D0}"/>
                </a:ext>
              </a:extLst>
            </p:cNvPr>
            <p:cNvSpPr/>
            <p:nvPr/>
          </p:nvSpPr>
          <p:spPr>
            <a:xfrm>
              <a:off x="0" y="857250"/>
              <a:ext cx="9144000" cy="828675"/>
            </a:xfrm>
            <a:prstGeom prst="rect">
              <a:avLst/>
            </a:prstGeom>
            <a:solidFill>
              <a:srgbClr val="292929"/>
            </a:solidFill>
            <a:ln w="12700" cap="flat" cmpd="sng">
              <a:solidFill>
                <a:srgbClr val="29292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" name="Google Shape;134;p5" descr="Logo&#10;&#10;Description automatically generated">
              <a:extLst>
                <a:ext uri="{FF2B5EF4-FFF2-40B4-BE49-F238E27FC236}">
                  <a16:creationId xmlns:a16="http://schemas.microsoft.com/office/drawing/2014/main" id="{395EA336-54AD-36E7-05EB-567CA33ECD4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18440" y="974479"/>
              <a:ext cx="1271670" cy="5942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137;p5">
              <a:extLst>
                <a:ext uri="{FF2B5EF4-FFF2-40B4-BE49-F238E27FC236}">
                  <a16:creationId xmlns:a16="http://schemas.microsoft.com/office/drawing/2014/main" id="{0F2BDFA7-40DF-3FEC-51E9-A3A798569E0A}"/>
                </a:ext>
              </a:extLst>
            </p:cNvPr>
            <p:cNvSpPr txBox="1"/>
            <p:nvPr/>
          </p:nvSpPr>
          <p:spPr>
            <a:xfrm>
              <a:off x="2235673" y="925338"/>
              <a:ext cx="5757707" cy="692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CA" sz="4050" dirty="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Welcome!</a:t>
              </a:r>
              <a:endParaRPr sz="135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39876"/>
            <a:ext cx="8382000" cy="4525963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Marc St-Hilaire:</a:t>
            </a:r>
          </a:p>
          <a:p>
            <a:pPr lvl="1"/>
            <a:r>
              <a:rPr lang="en-CA" dirty="0"/>
              <a:t>Carleton’s BIT‐NET Academic Coordinator</a:t>
            </a:r>
          </a:p>
          <a:p>
            <a:pPr lvl="1"/>
            <a:r>
              <a:rPr lang="en-CA" dirty="0"/>
              <a:t>Upper-year networking professor</a:t>
            </a:r>
          </a:p>
          <a:p>
            <a:pPr lvl="1"/>
            <a:r>
              <a:rPr lang="en-CA" dirty="0"/>
              <a:t>Researcher: Planning and design of computer networks</a:t>
            </a:r>
          </a:p>
          <a:p>
            <a:pPr lvl="1"/>
            <a:r>
              <a:rPr lang="en-CA" dirty="0"/>
              <a:t>Email: </a:t>
            </a:r>
            <a:r>
              <a:rPr lang="en-CA" dirty="0">
                <a:hlinkClick r:id="rId3"/>
              </a:rPr>
              <a:t>marc_st_hilaire@carleton.ca</a:t>
            </a:r>
            <a:endParaRPr lang="en-CA" dirty="0"/>
          </a:p>
          <a:p>
            <a:endParaRPr lang="en-CA" sz="2800" b="1" dirty="0"/>
          </a:p>
          <a:p>
            <a:r>
              <a:rPr lang="en-CA" sz="2800" b="1" dirty="0" err="1"/>
              <a:t>Sherif</a:t>
            </a:r>
            <a:r>
              <a:rPr lang="en-CA" sz="2800" b="1" dirty="0"/>
              <a:t> Toulan</a:t>
            </a:r>
            <a:r>
              <a:rPr lang="en-CA" dirty="0"/>
              <a:t>:</a:t>
            </a:r>
          </a:p>
          <a:p>
            <a:pPr lvl="1"/>
            <a:r>
              <a:rPr lang="en-CA" dirty="0"/>
              <a:t>Algonquin’s BIT‐NET Academic Coordinator</a:t>
            </a:r>
          </a:p>
          <a:p>
            <a:pPr lvl="1"/>
            <a:r>
              <a:rPr lang="en-CA" dirty="0"/>
              <a:t>Upper-year networking professor</a:t>
            </a:r>
          </a:p>
          <a:p>
            <a:pPr lvl="1"/>
            <a:r>
              <a:rPr lang="en-CA" dirty="0"/>
              <a:t>Coordinator of Algonquin’s Cisco Networking Academy</a:t>
            </a:r>
          </a:p>
          <a:p>
            <a:pPr lvl="1"/>
            <a:r>
              <a:rPr lang="en-CA" dirty="0"/>
              <a:t>Email: </a:t>
            </a:r>
            <a:r>
              <a:rPr lang="en-CA" dirty="0">
                <a:hlinkClick r:id="rId4"/>
              </a:rPr>
              <a:t>toulans@algonquincollege.com</a:t>
            </a:r>
            <a:endParaRPr lang="en-CA" dirty="0"/>
          </a:p>
          <a:p>
            <a:pPr lvl="1"/>
            <a:endParaRPr lang="en-CA" dirty="0"/>
          </a:p>
          <a:p>
            <a:r>
              <a:rPr lang="en-CA" dirty="0"/>
              <a:t>Where to find contact information: </a:t>
            </a:r>
            <a:r>
              <a:rPr lang="en-CA" dirty="0">
                <a:hlinkClick r:id="rId5"/>
              </a:rPr>
              <a:t>BITDegree.ca</a:t>
            </a:r>
            <a:endParaRPr lang="en-CA" dirty="0"/>
          </a:p>
          <a:p>
            <a:pPr lvl="1">
              <a:buNone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235D96-9BA0-BECA-0780-FC7D21C4671D}"/>
              </a:ext>
            </a:extLst>
          </p:cNvPr>
          <p:cNvGrpSpPr/>
          <p:nvPr/>
        </p:nvGrpSpPr>
        <p:grpSpPr>
          <a:xfrm>
            <a:off x="0" y="0"/>
            <a:ext cx="9144000" cy="828675"/>
            <a:chOff x="0" y="857250"/>
            <a:chExt cx="9144000" cy="828675"/>
          </a:xfrm>
        </p:grpSpPr>
        <p:sp>
          <p:nvSpPr>
            <p:cNvPr id="6" name="Google Shape;131;p5">
              <a:extLst>
                <a:ext uri="{FF2B5EF4-FFF2-40B4-BE49-F238E27FC236}">
                  <a16:creationId xmlns:a16="http://schemas.microsoft.com/office/drawing/2014/main" id="{8ADA97AD-9AB4-44AE-BE73-9CCC00EE4AE2}"/>
                </a:ext>
              </a:extLst>
            </p:cNvPr>
            <p:cNvSpPr/>
            <p:nvPr/>
          </p:nvSpPr>
          <p:spPr>
            <a:xfrm>
              <a:off x="0" y="857250"/>
              <a:ext cx="9144000" cy="828675"/>
            </a:xfrm>
            <a:prstGeom prst="rect">
              <a:avLst/>
            </a:prstGeom>
            <a:solidFill>
              <a:srgbClr val="292929"/>
            </a:solidFill>
            <a:ln w="12700" cap="flat" cmpd="sng">
              <a:solidFill>
                <a:srgbClr val="29292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" name="Google Shape;134;p5" descr="Logo&#10;&#10;Description automatically generated">
              <a:extLst>
                <a:ext uri="{FF2B5EF4-FFF2-40B4-BE49-F238E27FC236}">
                  <a16:creationId xmlns:a16="http://schemas.microsoft.com/office/drawing/2014/main" id="{7D269815-2FC3-9F84-870E-422CC9065A7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18440" y="974479"/>
              <a:ext cx="1271670" cy="5942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137;p5">
              <a:extLst>
                <a:ext uri="{FF2B5EF4-FFF2-40B4-BE49-F238E27FC236}">
                  <a16:creationId xmlns:a16="http://schemas.microsoft.com/office/drawing/2014/main" id="{A9B50743-856A-A474-6C9D-F2F1B8658F68}"/>
                </a:ext>
              </a:extLst>
            </p:cNvPr>
            <p:cNvSpPr txBox="1"/>
            <p:nvPr/>
          </p:nvSpPr>
          <p:spPr>
            <a:xfrm>
              <a:off x="2235673" y="933450"/>
              <a:ext cx="5757707" cy="6847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CA" sz="4000" dirty="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Who are we…</a:t>
              </a:r>
              <a:endParaRPr sz="4000" dirty="0"/>
            </a:p>
          </p:txBody>
        </p:sp>
      </p:grpSp>
      <p:pic>
        <p:nvPicPr>
          <p:cNvPr id="12290" name="Picture 2" descr="https://encrypted-tbn3.gstatic.com/images?q=tbn:ANd9GcTZN8bVKOWP7zLeYW9JGA8_e-xme7D9XwnOdncprtvrNaDMN1Zp-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53275" y="-1"/>
            <a:ext cx="1990725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68" y="677630"/>
            <a:ext cx="8513064" cy="43497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Sherif Toulan, Bio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9131" y="1522363"/>
            <a:ext cx="8413138" cy="345453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400" b="1" dirty="0">
                <a:solidFill>
                  <a:srgbClr val="270B5F"/>
                </a:solidFill>
              </a:rPr>
              <a:t>Professional Engineers Ontario, P. Eng.# 90291410</a:t>
            </a:r>
            <a:endParaRPr lang="en-US" sz="1400" dirty="0">
              <a:solidFill>
                <a:srgbClr val="270B5F"/>
              </a:solidFill>
            </a:endParaRPr>
          </a:p>
          <a:p>
            <a:pPr lvl="0"/>
            <a:r>
              <a:rPr lang="en-US" sz="1400" b="1" dirty="0">
                <a:solidFill>
                  <a:srgbClr val="270B5F"/>
                </a:solidFill>
              </a:rPr>
              <a:t>M. Eng. Degree in Electrical Engineering from University of Toronto, 1991</a:t>
            </a:r>
          </a:p>
          <a:p>
            <a:pPr lvl="0"/>
            <a:r>
              <a:rPr lang="en-US" sz="1400" b="1" dirty="0">
                <a:solidFill>
                  <a:srgbClr val="270B5F"/>
                </a:solidFill>
              </a:rPr>
              <a:t>Cisco Certified  Internetwork Expert, CCIE# 4220, Routing &amp; Switching, 1998</a:t>
            </a:r>
          </a:p>
          <a:p>
            <a:pPr lvl="0"/>
            <a:r>
              <a:rPr lang="en-US" sz="1400" b="1" dirty="0">
                <a:solidFill>
                  <a:srgbClr val="270B5F"/>
                </a:solidFill>
              </a:rPr>
              <a:t>Cisco Certified Networking Professional, CCNP, 2020</a:t>
            </a:r>
          </a:p>
          <a:p>
            <a:pPr lvl="0"/>
            <a:r>
              <a:rPr lang="en-US" sz="1400" b="1" dirty="0">
                <a:solidFill>
                  <a:srgbClr val="270B5F"/>
                </a:solidFill>
              </a:rPr>
              <a:t>Project Management Professional,      PMP# 511073</a:t>
            </a:r>
          </a:p>
          <a:p>
            <a:pPr lvl="0"/>
            <a:endParaRPr lang="en-US" sz="1400" dirty="0">
              <a:solidFill>
                <a:srgbClr val="0000FF"/>
              </a:solidFill>
            </a:endParaRPr>
          </a:p>
          <a:p>
            <a:pPr>
              <a:spcBef>
                <a:spcPct val="30000"/>
              </a:spcBef>
              <a:buSzPct val="90000"/>
            </a:pPr>
            <a:r>
              <a:rPr lang="en-US" sz="1400" b="1" dirty="0">
                <a:solidFill>
                  <a:srgbClr val="0000FF"/>
                </a:solidFill>
                <a:cs typeface="Times New Roman" panose="02020603050405020304" pitchFamily="18" charset="0"/>
              </a:rPr>
              <a:t>August 12</a:t>
            </a:r>
            <a:r>
              <a:rPr lang="en-US" sz="1400" b="1" baseline="30000" dirty="0">
                <a:solidFill>
                  <a:srgbClr val="0000FF"/>
                </a:solidFill>
                <a:cs typeface="Times New Roman" panose="02020603050405020304" pitchFamily="18" charset="0"/>
              </a:rPr>
              <a:t>th</a:t>
            </a:r>
            <a:r>
              <a:rPr lang="en-US" sz="14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2019- Present</a:t>
            </a:r>
          </a:p>
          <a:p>
            <a:pPr marL="1785" indent="0">
              <a:spcBef>
                <a:spcPct val="30000"/>
              </a:spcBef>
              <a:buSzPct val="90000"/>
              <a:buNone/>
            </a:pPr>
            <a:r>
              <a:rPr lang="en-US" sz="1400" dirty="0">
                <a:solidFill>
                  <a:srgbClr val="0000FF"/>
                </a:solidFill>
                <a:cs typeface="Times New Roman" panose="02020603050405020304" pitchFamily="18" charset="0"/>
              </a:rPr>
              <a:t>Professor, Algonquin College, BIT NET Program Coordinator</a:t>
            </a:r>
          </a:p>
          <a:p>
            <a:pPr>
              <a:spcBef>
                <a:spcPct val="30000"/>
              </a:spcBef>
              <a:buSzPct val="90000"/>
            </a:pPr>
            <a:endParaRPr lang="en-US" sz="14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>
              <a:spcBef>
                <a:spcPct val="30000"/>
              </a:spcBef>
              <a:buSzPct val="90000"/>
            </a:pPr>
            <a:r>
              <a:rPr lang="en-US" sz="1400" b="1" dirty="0">
                <a:solidFill>
                  <a:srgbClr val="0000FF"/>
                </a:solidFill>
                <a:cs typeface="Times New Roman" panose="02020603050405020304" pitchFamily="18" charset="0"/>
              </a:rPr>
              <a:t>2000 – Dec. 21</a:t>
            </a:r>
            <a:r>
              <a:rPr lang="en-US" sz="1400" b="1" baseline="30000" dirty="0">
                <a:solidFill>
                  <a:srgbClr val="0000FF"/>
                </a:solidFill>
                <a:cs typeface="Times New Roman" panose="02020603050405020304" pitchFamily="18" charset="0"/>
              </a:rPr>
              <a:t>st</a:t>
            </a:r>
            <a:r>
              <a:rPr lang="en-US" sz="14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2018</a:t>
            </a:r>
          </a:p>
          <a:p>
            <a:pPr marL="1785" indent="0">
              <a:spcBef>
                <a:spcPct val="30000"/>
              </a:spcBef>
              <a:buSzPct val="90000"/>
              <a:buNone/>
            </a:pPr>
            <a:r>
              <a:rPr lang="en-US" sz="1400" dirty="0">
                <a:solidFill>
                  <a:srgbClr val="0000FF"/>
                </a:solidFill>
                <a:cs typeface="Times New Roman" panose="02020603050405020304" pitchFamily="18" charset="0"/>
              </a:rPr>
              <a:t>Employed by Cisco Systems Canada as Network Design Engineer, working with key Service Providers (Bell Canada, </a:t>
            </a:r>
            <a:r>
              <a:rPr lang="en-US" sz="1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at&amp;t</a:t>
            </a:r>
            <a:r>
              <a:rPr lang="en-US" sz="1400" dirty="0">
                <a:solidFill>
                  <a:srgbClr val="0000FF"/>
                </a:solidFill>
                <a:cs typeface="Times New Roman" panose="02020603050405020304" pitchFamily="18" charset="0"/>
              </a:rPr>
              <a:t>, France Telecom to deploy MPLS technologies)</a:t>
            </a:r>
          </a:p>
          <a:p>
            <a:pPr marL="1785" indent="0">
              <a:spcBef>
                <a:spcPct val="30000"/>
              </a:spcBef>
              <a:buSzPct val="90000"/>
              <a:buNone/>
            </a:pPr>
            <a:endParaRPr lang="en-US" sz="1400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>
              <a:spcBef>
                <a:spcPct val="30000"/>
              </a:spcBef>
              <a:buSzPct val="90000"/>
            </a:pPr>
            <a:r>
              <a:rPr lang="en-US" sz="1400" b="1" dirty="0">
                <a:solidFill>
                  <a:srgbClr val="0000FF"/>
                </a:solidFill>
                <a:cs typeface="Times New Roman" panose="02020603050405020304" pitchFamily="18" charset="0"/>
              </a:rPr>
              <a:t>1990-2000 </a:t>
            </a:r>
          </a:p>
          <a:p>
            <a:pPr marL="1785" indent="0">
              <a:spcBef>
                <a:spcPct val="30000"/>
              </a:spcBef>
              <a:buSzPct val="90000"/>
              <a:buNone/>
            </a:pPr>
            <a:r>
              <a:rPr lang="en-US" sz="1400" dirty="0">
                <a:solidFill>
                  <a:srgbClr val="0000FF"/>
                </a:solidFill>
                <a:cs typeface="Times New Roman" panose="02020603050405020304" pitchFamily="18" charset="0"/>
              </a:rPr>
              <a:t>Employed by Bell Canada as Network Consulting Engineer designing networks for Service Providers &amp; Enterprise Customers (Banks, Insurance companies,…etc.)</a:t>
            </a:r>
          </a:p>
          <a:p>
            <a:pPr>
              <a:spcBef>
                <a:spcPct val="30000"/>
              </a:spcBef>
              <a:buSzPct val="90000"/>
            </a:pPr>
            <a:endParaRPr lang="en-US" sz="1400" dirty="0"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5CCB13-0A32-4557-88E9-079F0C33069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544ACF-8D45-4DDC-A8AF-B1238C87C4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800386" cy="1288913"/>
          </a:xfrm>
          <a:prstGeom prst="rect">
            <a:avLst/>
          </a:prstGeom>
        </p:spPr>
      </p:pic>
      <p:pic>
        <p:nvPicPr>
          <p:cNvPr id="7" name="Picture 2" descr="Algonquin College logo ">
            <a:extLst>
              <a:ext uri="{FF2B5EF4-FFF2-40B4-BE49-F238E27FC236}">
                <a16:creationId xmlns:a16="http://schemas.microsoft.com/office/drawing/2014/main" id="{314B4C90-CEF6-4D03-A8D9-55EAA1F85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6" y="132353"/>
            <a:ext cx="1428750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479" y="2270249"/>
            <a:ext cx="643866" cy="632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981" y="2028182"/>
            <a:ext cx="654295" cy="606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383" y="2634593"/>
            <a:ext cx="489694" cy="4404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88913"/>
            <a:ext cx="1804554" cy="5190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893" y="1608687"/>
            <a:ext cx="534393" cy="48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9578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70027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First point of contact for any issues</a:t>
            </a:r>
          </a:p>
          <a:p>
            <a:pPr lvl="1"/>
            <a:r>
              <a:rPr lang="en-CA" sz="2000" dirty="0"/>
              <a:t>For registration issues, time conflicts, etc., please contact:</a:t>
            </a:r>
          </a:p>
          <a:p>
            <a:pPr lvl="2"/>
            <a:r>
              <a:rPr lang="en-CA" sz="1800" dirty="0"/>
              <a:t> </a:t>
            </a:r>
            <a:r>
              <a:rPr lang="en-CA" sz="1600" dirty="0">
                <a:hlinkClick r:id="rId2"/>
              </a:rPr>
              <a:t>CSIT-UG-Advising@cunet.carleton.ca</a:t>
            </a:r>
            <a:endParaRPr lang="en-CA" sz="1600" b="1" dirty="0"/>
          </a:p>
          <a:p>
            <a:pPr lvl="1"/>
            <a:endParaRPr lang="en-CA" sz="2000" dirty="0"/>
          </a:p>
          <a:p>
            <a:pPr lvl="1"/>
            <a:r>
              <a:rPr lang="en-CA" sz="2000" dirty="0"/>
              <a:t>For issues concerning a specific course, see prof first</a:t>
            </a:r>
          </a:p>
          <a:p>
            <a:endParaRPr lang="en-CA" dirty="0"/>
          </a:p>
          <a:p>
            <a:r>
              <a:rPr lang="en-CA" dirty="0"/>
              <a:t>Email is our preferred way of communication</a:t>
            </a:r>
          </a:p>
          <a:p>
            <a:pPr marL="109728" indent="0">
              <a:buNone/>
            </a:pPr>
            <a:r>
              <a:rPr lang="en-CA" dirty="0"/>
              <a:t>    </a:t>
            </a:r>
          </a:p>
          <a:p>
            <a:r>
              <a:rPr lang="en-CA" dirty="0"/>
              <a:t>As much as possible, try to set an appointment via email. This will allow to prepare as needed…</a:t>
            </a:r>
          </a:p>
          <a:p>
            <a:endParaRPr lang="en-CA" dirty="0"/>
          </a:p>
          <a:p>
            <a:r>
              <a:rPr lang="en-CA" dirty="0"/>
              <a:t>Schedule for Marc St-Hilaire: </a:t>
            </a:r>
          </a:p>
          <a:p>
            <a:pPr lvl="1"/>
            <a:r>
              <a:rPr lang="en-CA" sz="2100" dirty="0"/>
              <a:t>Tue: 9:00-10:00am</a:t>
            </a:r>
          </a:p>
          <a:p>
            <a:pPr lvl="1"/>
            <a:r>
              <a:rPr lang="en-CA" sz="2100" dirty="0"/>
              <a:t>Or any other time by appointment (in person or via MS Teams/Zoom)</a:t>
            </a:r>
          </a:p>
          <a:p>
            <a:endParaRPr lang="en-CA" dirty="0"/>
          </a:p>
          <a:p>
            <a:r>
              <a:rPr lang="en-CA" dirty="0"/>
              <a:t>Schedule for </a:t>
            </a:r>
            <a:r>
              <a:rPr lang="en-CA" dirty="0" err="1"/>
              <a:t>Sherif</a:t>
            </a:r>
            <a:r>
              <a:rPr lang="en-CA" dirty="0"/>
              <a:t> </a:t>
            </a:r>
            <a:r>
              <a:rPr lang="en-CA" dirty="0" err="1"/>
              <a:t>Toulan</a:t>
            </a:r>
            <a:r>
              <a:rPr lang="en-CA" dirty="0"/>
              <a:t>: </a:t>
            </a:r>
          </a:p>
          <a:p>
            <a:pPr lvl="1"/>
            <a:r>
              <a:rPr lang="en-CA" dirty="0"/>
              <a:t>Office hours (Tuesday(s): 10:00am—11:00am) or via Zoom</a:t>
            </a:r>
          </a:p>
        </p:txBody>
      </p:sp>
      <p:pic>
        <p:nvPicPr>
          <p:cNvPr id="11265" name="Picture 1" descr="C:\Users\Marc St-Hilaire\AppData\Local\Microsoft\Windows\Temporary Internet Files\Content.IE5\SQD6VYQH\MC90019532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8722" y="6114257"/>
            <a:ext cx="1098550" cy="78581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A2CDE1-D447-0EB3-FA00-1067B2EAE01F}"/>
              </a:ext>
            </a:extLst>
          </p:cNvPr>
          <p:cNvGrpSpPr/>
          <p:nvPr/>
        </p:nvGrpSpPr>
        <p:grpSpPr>
          <a:xfrm>
            <a:off x="0" y="9525"/>
            <a:ext cx="9144000" cy="828675"/>
            <a:chOff x="0" y="857250"/>
            <a:chExt cx="9144000" cy="828675"/>
          </a:xfrm>
        </p:grpSpPr>
        <p:sp>
          <p:nvSpPr>
            <p:cNvPr id="6" name="Google Shape;131;p5">
              <a:extLst>
                <a:ext uri="{FF2B5EF4-FFF2-40B4-BE49-F238E27FC236}">
                  <a16:creationId xmlns:a16="http://schemas.microsoft.com/office/drawing/2014/main" id="{A5030AE9-1728-D716-55A8-1B88E7F550E6}"/>
                </a:ext>
              </a:extLst>
            </p:cNvPr>
            <p:cNvSpPr/>
            <p:nvPr/>
          </p:nvSpPr>
          <p:spPr>
            <a:xfrm>
              <a:off x="0" y="857250"/>
              <a:ext cx="9144000" cy="828675"/>
            </a:xfrm>
            <a:prstGeom prst="rect">
              <a:avLst/>
            </a:prstGeom>
            <a:solidFill>
              <a:srgbClr val="292929"/>
            </a:solidFill>
            <a:ln w="12700" cap="flat" cmpd="sng">
              <a:solidFill>
                <a:srgbClr val="29292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" name="Google Shape;134;p5" descr="Logo&#10;&#10;Description automatically generated">
              <a:extLst>
                <a:ext uri="{FF2B5EF4-FFF2-40B4-BE49-F238E27FC236}">
                  <a16:creationId xmlns:a16="http://schemas.microsoft.com/office/drawing/2014/main" id="{BBCEB00B-85B6-0755-CB4B-7F1E839C1DC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18440" y="974479"/>
              <a:ext cx="1271670" cy="5942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137;p5">
              <a:extLst>
                <a:ext uri="{FF2B5EF4-FFF2-40B4-BE49-F238E27FC236}">
                  <a16:creationId xmlns:a16="http://schemas.microsoft.com/office/drawing/2014/main" id="{D12802AC-414A-1861-FDA9-A522238ECD76}"/>
                </a:ext>
              </a:extLst>
            </p:cNvPr>
            <p:cNvSpPr txBox="1"/>
            <p:nvPr/>
          </p:nvSpPr>
          <p:spPr>
            <a:xfrm>
              <a:off x="2235673" y="1009650"/>
              <a:ext cx="5757707" cy="5770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CA" sz="3300" dirty="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When should you contact us?</a:t>
              </a:r>
              <a:endParaRPr sz="3300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/>
        </p:nvSpPr>
        <p:spPr>
          <a:xfrm>
            <a:off x="311269" y="990600"/>
            <a:ext cx="8680331" cy="551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CA" sz="2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Most information can be found on </a:t>
            </a:r>
            <a:r>
              <a:rPr lang="en-CA" sz="2800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www.bitdegree.ca</a:t>
            </a:r>
            <a:endParaRPr sz="2800" dirty="0"/>
          </a:p>
          <a:p>
            <a:endParaRPr lang="en-CA" b="1" dirty="0">
              <a:solidFill>
                <a:srgbClr val="E5193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/>
            <a:r>
              <a:rPr lang="en-CA" sz="2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academic administration is at </a:t>
            </a:r>
            <a:r>
              <a:rPr lang="en-CA" sz="2800" b="1" dirty="0">
                <a:solidFill>
                  <a:srgbClr val="CF112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Carleton</a:t>
            </a:r>
            <a:endParaRPr lang="en-CA" sz="2800" dirty="0"/>
          </a:p>
          <a:p>
            <a:pPr marL="457200" lvl="0" indent="-457200">
              <a:buClr>
                <a:srgbClr val="F15B28"/>
              </a:buClr>
              <a:buSzPts val="3200"/>
              <a:buFont typeface="Noto Sans Symbols"/>
              <a:buChar char="■"/>
            </a:pPr>
            <a:r>
              <a:rPr lang="en-CA" sz="2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Course Registration (Online or Registrar’s Office)</a:t>
            </a:r>
            <a:endParaRPr lang="en-CA" sz="2800" dirty="0"/>
          </a:p>
          <a:p>
            <a:pPr marL="914400" lvl="1" indent="-457200">
              <a:buClr>
                <a:srgbClr val="27AAE1"/>
              </a:buClr>
              <a:buSzPts val="2800"/>
              <a:buFont typeface="Noto Sans Symbols"/>
              <a:buChar char="▪"/>
            </a:pPr>
            <a:r>
              <a:rPr lang="en-CA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Overrides (i.e., restricted to program, lacking prerequisites)</a:t>
            </a:r>
            <a:endParaRPr lang="en-CA" sz="2400" dirty="0"/>
          </a:p>
          <a:p>
            <a:pPr marL="914400" lvl="1" indent="-457200">
              <a:buClr>
                <a:srgbClr val="27AAE1"/>
              </a:buClr>
              <a:buSzPts val="2800"/>
              <a:buFont typeface="Noto Sans Symbols"/>
              <a:buChar char="▪"/>
            </a:pPr>
            <a:r>
              <a:rPr lang="en-CA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Conflicts (i.e., timetable)</a:t>
            </a:r>
          </a:p>
          <a:p>
            <a:pPr marL="914400" lvl="1" indent="-457200">
              <a:buClr>
                <a:srgbClr val="27AAE1"/>
              </a:buClr>
              <a:buSzPts val="2800"/>
              <a:buFont typeface="Noto Sans Symbols"/>
              <a:buChar char="▪"/>
            </a:pPr>
            <a:endParaRPr lang="en-CA" sz="2400" dirty="0"/>
          </a:p>
          <a:p>
            <a:pPr marL="457200" lvl="0" indent="-457200">
              <a:buClr>
                <a:srgbClr val="F15B28"/>
              </a:buClr>
              <a:buSzPts val="3200"/>
              <a:buFont typeface="Noto Sans Symbols"/>
              <a:buChar char="■"/>
            </a:pPr>
            <a:r>
              <a:rPr lang="en-CA" sz="2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 Accounts</a:t>
            </a:r>
            <a:endParaRPr lang="en-CA" sz="2800" dirty="0"/>
          </a:p>
          <a:p>
            <a:pPr marL="914400" lvl="1" indent="-457200">
              <a:buClr>
                <a:srgbClr val="27AAE1"/>
              </a:buClr>
              <a:buSzPts val="2800"/>
              <a:buFont typeface="Noto Sans Symbols"/>
              <a:buChar char="▪"/>
            </a:pPr>
            <a:r>
              <a:rPr lang="en-CA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Tuition Payments, Scholarships, Awards</a:t>
            </a:r>
          </a:p>
          <a:p>
            <a:pPr marL="914400" lvl="1" indent="-457200">
              <a:buClr>
                <a:srgbClr val="27AAE1"/>
              </a:buClr>
              <a:buSzPts val="2800"/>
              <a:buFont typeface="Noto Sans Symbols"/>
              <a:buChar char="▪"/>
            </a:pPr>
            <a:endParaRPr lang="en-CA" sz="24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57200">
              <a:buClr>
                <a:srgbClr val="F15B28"/>
              </a:buClr>
              <a:buSzPts val="3200"/>
              <a:buFont typeface="Noto Sans Symbols"/>
              <a:buChar char="■"/>
            </a:pPr>
            <a:r>
              <a:rPr lang="en-CA" sz="2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Undergraduate Advice</a:t>
            </a:r>
            <a:endParaRPr lang="en-CA" sz="2800" dirty="0"/>
          </a:p>
          <a:p>
            <a:pPr marL="914400" lvl="1" indent="-457200">
              <a:buClr>
                <a:srgbClr val="27AAE1"/>
              </a:buClr>
              <a:buSzPts val="2800"/>
              <a:buFont typeface="Noto Sans Symbols"/>
              <a:buChar char="▪"/>
            </a:pPr>
            <a:r>
              <a:rPr lang="en-CA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School of IT: </a:t>
            </a:r>
            <a:r>
              <a:rPr lang="en-CA" sz="24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Alison Jabi, Undergraduate Program Advisor </a:t>
            </a:r>
            <a:r>
              <a:rPr lang="en-CA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lang="en-CA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CSIT-UG-Advising@cunet.carleton.ca</a:t>
            </a:r>
            <a:r>
              <a:rPr lang="en-CA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</a:p>
          <a:p>
            <a:endParaRPr sz="2800" b="1" dirty="0">
              <a:solidFill>
                <a:srgbClr val="E5193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476699-DB44-155F-1DAC-D7BC8B8F3024}"/>
              </a:ext>
            </a:extLst>
          </p:cNvPr>
          <p:cNvGrpSpPr/>
          <p:nvPr/>
        </p:nvGrpSpPr>
        <p:grpSpPr>
          <a:xfrm>
            <a:off x="0" y="0"/>
            <a:ext cx="9144000" cy="828675"/>
            <a:chOff x="0" y="857250"/>
            <a:chExt cx="9144000" cy="828675"/>
          </a:xfrm>
        </p:grpSpPr>
        <p:sp>
          <p:nvSpPr>
            <p:cNvPr id="131" name="Google Shape;131;p5"/>
            <p:cNvSpPr/>
            <p:nvPr/>
          </p:nvSpPr>
          <p:spPr>
            <a:xfrm>
              <a:off x="0" y="857250"/>
              <a:ext cx="9144000" cy="828675"/>
            </a:xfrm>
            <a:prstGeom prst="rect">
              <a:avLst/>
            </a:prstGeom>
            <a:solidFill>
              <a:srgbClr val="292929"/>
            </a:solidFill>
            <a:ln w="12700" cap="flat" cmpd="sng">
              <a:solidFill>
                <a:srgbClr val="29292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4" name="Google Shape;134;p5" descr="Logo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18440" y="974479"/>
              <a:ext cx="1271670" cy="5942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5"/>
            <p:cNvSpPr txBox="1"/>
            <p:nvPr/>
          </p:nvSpPr>
          <p:spPr>
            <a:xfrm>
              <a:off x="2235673" y="925338"/>
              <a:ext cx="5757707" cy="692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CA" sz="405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General Information</a:t>
              </a:r>
              <a:endParaRPr sz="135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645E5CD-5767-442E-BB8A-FA6939CF5D75}"/>
              </a:ext>
            </a:extLst>
          </p:cNvPr>
          <p:cNvSpPr txBox="1"/>
          <p:nvPr/>
        </p:nvSpPr>
        <p:spPr>
          <a:xfrm>
            <a:off x="159544" y="1295400"/>
            <a:ext cx="8889206" cy="3947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15B28"/>
              </a:buClr>
              <a:buSzPts val="3200"/>
              <a:buFont typeface="Noto Sans Symbols"/>
              <a:buChar char="■"/>
            </a:pPr>
            <a:r>
              <a:rPr lang="en-US" sz="2400" b="1" dirty="0">
                <a:solidFill>
                  <a:srgbClr val="C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Carleton Campus Card</a:t>
            </a:r>
            <a:r>
              <a:rPr lang="en-US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endParaRPr lang="en-US" sz="1350" dirty="0"/>
          </a:p>
          <a:p>
            <a:pPr marL="685800" lvl="1" indent="-342900">
              <a:buClr>
                <a:srgbClr val="27AAE1"/>
              </a:buClr>
              <a:buSzPts val="2800"/>
              <a:buFont typeface="Noto Sans Symbols"/>
              <a:buChar char="▪"/>
            </a:pPr>
            <a:r>
              <a:rPr lang="en-US" sz="21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Collect from 407 University Centre</a:t>
            </a:r>
          </a:p>
          <a:p>
            <a:pPr marL="685800" lvl="1" indent="-342900">
              <a:buClr>
                <a:srgbClr val="27AAE1"/>
              </a:buClr>
              <a:buSzPts val="2800"/>
              <a:buFont typeface="Noto Sans Symbols"/>
              <a:buChar char="▪"/>
            </a:pPr>
            <a:r>
              <a:rPr lang="en-US" sz="2100" dirty="0">
                <a:solidFill>
                  <a:schemeClr val="dk1"/>
                </a:solidFill>
                <a:latin typeface="Source Sans Pro"/>
                <a:ea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Used to access labs/studios, Gym, Library, pay for food, etc. </a:t>
            </a:r>
          </a:p>
          <a:p>
            <a:pPr marL="685800" lvl="1" indent="-342900">
              <a:buClr>
                <a:srgbClr val="27AAE1"/>
              </a:buClr>
              <a:buSzPts val="2800"/>
              <a:buFont typeface="Noto Sans Symbols"/>
              <a:buChar char="▪"/>
            </a:pPr>
            <a:r>
              <a:rPr lang="en-US" sz="2100" dirty="0">
                <a:solidFill>
                  <a:schemeClr val="dk1"/>
                </a:solidFill>
                <a:latin typeface="Source Sans Pro"/>
                <a:ea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PIN is required (</a:t>
            </a:r>
            <a:r>
              <a:rPr lang="en-US" sz="2100" b="1" dirty="0">
                <a:solidFill>
                  <a:srgbClr val="C00000"/>
                </a:solidFill>
                <a:latin typeface="Source Sans Pro"/>
                <a:ea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students.carleton.ca</a:t>
            </a:r>
            <a:r>
              <a:rPr lang="en-US" sz="2100" dirty="0">
                <a:solidFill>
                  <a:schemeClr val="dk1"/>
                </a:solidFill>
                <a:latin typeface="Source Sans Pro"/>
                <a:ea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) </a:t>
            </a:r>
          </a:p>
          <a:p>
            <a:pPr marL="685800" lvl="1" indent="-342900">
              <a:buClr>
                <a:srgbClr val="27AAE1"/>
              </a:buClr>
              <a:buSzPts val="2800"/>
              <a:buFont typeface="Noto Sans Symbols"/>
              <a:buChar char="▪"/>
            </a:pPr>
            <a:endParaRPr lang="en-US" sz="2100" dirty="0">
              <a:solidFill>
                <a:schemeClr val="dk1"/>
              </a:solidFill>
              <a:latin typeface="Source Sans Pro"/>
              <a:ea typeface="Source Sans Pro"/>
              <a:sym typeface="Source Sans Pro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</a:ext>
              </a:extLst>
            </a:endParaRPr>
          </a:p>
          <a:p>
            <a:pPr marL="685800" lvl="1" indent="-342900">
              <a:buClr>
                <a:srgbClr val="27AAE1"/>
              </a:buClr>
              <a:buSzPts val="2800"/>
              <a:buFont typeface="Noto Sans Symbols"/>
              <a:buChar char="▪"/>
            </a:pPr>
            <a:endParaRPr lang="en-US" sz="1350" dirty="0"/>
          </a:p>
          <a:p>
            <a:pPr marL="342900" indent="-342900">
              <a:buClr>
                <a:srgbClr val="F15B28"/>
              </a:buClr>
              <a:buSzPts val="3200"/>
              <a:buFont typeface="Noto Sans Symbols"/>
              <a:buChar char="■"/>
            </a:pPr>
            <a:r>
              <a:rPr lang="en-US" sz="2400" b="1" dirty="0">
                <a:solidFill>
                  <a:srgbClr val="0E6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Algonquin</a:t>
            </a:r>
            <a:r>
              <a:rPr lang="en-US" sz="2400" dirty="0">
                <a:solidFill>
                  <a:srgbClr val="0E6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endParaRPr lang="en-US" sz="1350" dirty="0">
              <a:solidFill>
                <a:srgbClr val="0E6343"/>
              </a:solidFill>
            </a:endParaRPr>
          </a:p>
          <a:p>
            <a:pPr marL="685800" lvl="6" indent="-342900">
              <a:buClr>
                <a:srgbClr val="27AAE1"/>
              </a:buClr>
              <a:buSzPts val="2800"/>
              <a:buFont typeface="Noto Sans Symbols"/>
              <a:buChar char="▪"/>
            </a:pPr>
            <a:r>
              <a:rPr lang="en-US" sz="21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Proof of BIT student status from Algonquin’s Registrar’s Office required</a:t>
            </a:r>
          </a:p>
          <a:p>
            <a:pPr marL="685800" lvl="6" indent="-342900">
              <a:buClr>
                <a:srgbClr val="27AAE1"/>
              </a:buClr>
              <a:buSzPts val="2800"/>
              <a:buFont typeface="Noto Sans Symbols"/>
              <a:buChar char="▪"/>
            </a:pPr>
            <a:r>
              <a:rPr lang="en-US" sz="21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 the Card Services website for all the information</a:t>
            </a:r>
          </a:p>
          <a:p>
            <a:pPr marL="685800" lvl="7" indent="-342900">
              <a:buClr>
                <a:srgbClr val="27AAE1"/>
              </a:buClr>
              <a:buSzPts val="2800"/>
              <a:buFont typeface="Noto Sans Symbols"/>
              <a:buChar char="▪"/>
            </a:pPr>
            <a:r>
              <a:rPr lang="en-US" sz="2100" b="1" dirty="0">
                <a:solidFill>
                  <a:srgbClr val="0E6343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https://www.algonquincollege.com/parking/card-services/</a:t>
            </a:r>
            <a:endParaRPr lang="en-US" sz="2100" b="1" dirty="0">
              <a:solidFill>
                <a:srgbClr val="0E6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85800" lvl="6" indent="-342900">
              <a:buClr>
                <a:srgbClr val="27AAE1"/>
              </a:buClr>
              <a:buSzPts val="2800"/>
              <a:buFont typeface="Noto Sans Symbols"/>
              <a:buChar char="▪"/>
            </a:pPr>
            <a:endParaRPr lang="en-US" sz="21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85800" lvl="6" indent="-342900">
              <a:buClr>
                <a:srgbClr val="27AAE1"/>
              </a:buClr>
              <a:buSzPts val="2800"/>
              <a:buFont typeface="Noto Sans Symbols"/>
              <a:buChar char="▪"/>
            </a:pPr>
            <a:endParaRPr lang="en-US" sz="21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149813A-7C07-568F-FC28-E7261D2291B0}"/>
              </a:ext>
            </a:extLst>
          </p:cNvPr>
          <p:cNvGrpSpPr/>
          <p:nvPr/>
        </p:nvGrpSpPr>
        <p:grpSpPr>
          <a:xfrm>
            <a:off x="0" y="0"/>
            <a:ext cx="9144000" cy="828675"/>
            <a:chOff x="0" y="857250"/>
            <a:chExt cx="9144000" cy="828675"/>
          </a:xfrm>
        </p:grpSpPr>
        <p:sp>
          <p:nvSpPr>
            <p:cNvPr id="3" name="Google Shape;131;p5">
              <a:extLst>
                <a:ext uri="{FF2B5EF4-FFF2-40B4-BE49-F238E27FC236}">
                  <a16:creationId xmlns:a16="http://schemas.microsoft.com/office/drawing/2014/main" id="{2C285AEE-2BC7-F26D-5C42-2D7953972B7D}"/>
                </a:ext>
              </a:extLst>
            </p:cNvPr>
            <p:cNvSpPr/>
            <p:nvPr/>
          </p:nvSpPr>
          <p:spPr>
            <a:xfrm>
              <a:off x="0" y="857250"/>
              <a:ext cx="9144000" cy="828675"/>
            </a:xfrm>
            <a:prstGeom prst="rect">
              <a:avLst/>
            </a:prstGeom>
            <a:solidFill>
              <a:srgbClr val="292929"/>
            </a:solidFill>
            <a:ln w="12700" cap="flat" cmpd="sng">
              <a:solidFill>
                <a:srgbClr val="29292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" name="Google Shape;134;p5" descr="Logo&#10;&#10;Description automatically generated">
              <a:extLst>
                <a:ext uri="{FF2B5EF4-FFF2-40B4-BE49-F238E27FC236}">
                  <a16:creationId xmlns:a16="http://schemas.microsoft.com/office/drawing/2014/main" id="{A520CC42-BCA8-AC67-5242-082B1B56F75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18440" y="974479"/>
              <a:ext cx="1271670" cy="5942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137;p5">
              <a:extLst>
                <a:ext uri="{FF2B5EF4-FFF2-40B4-BE49-F238E27FC236}">
                  <a16:creationId xmlns:a16="http://schemas.microsoft.com/office/drawing/2014/main" id="{33C56F90-5AD8-B2B0-34E8-9BB74B408B34}"/>
                </a:ext>
              </a:extLst>
            </p:cNvPr>
            <p:cNvSpPr txBox="1"/>
            <p:nvPr/>
          </p:nvSpPr>
          <p:spPr>
            <a:xfrm>
              <a:off x="2235673" y="925338"/>
              <a:ext cx="5757707" cy="692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CA" sz="4050" dirty="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General Information</a:t>
              </a:r>
              <a:endParaRPr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10008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8915400" cy="5257800"/>
          </a:xfrm>
        </p:spPr>
        <p:txBody>
          <a:bodyPr>
            <a:normAutofit lnSpcReduction="10000"/>
          </a:bodyPr>
          <a:lstStyle/>
          <a:p>
            <a:r>
              <a:rPr lang="en-CA" sz="1700" dirty="0"/>
              <a:t>Core courses</a:t>
            </a:r>
          </a:p>
          <a:p>
            <a:pPr lvl="1">
              <a:spcBef>
                <a:spcPts val="600"/>
              </a:spcBef>
            </a:pPr>
            <a:r>
              <a:rPr lang="en-CA" sz="1700" dirty="0">
                <a:solidFill>
                  <a:srgbClr val="0000FF"/>
                </a:solidFill>
              </a:rPr>
              <a:t>Used to calculate your Major CGPA</a:t>
            </a:r>
          </a:p>
          <a:p>
            <a:pPr lvl="1">
              <a:spcBef>
                <a:spcPts val="600"/>
              </a:spcBef>
            </a:pPr>
            <a:r>
              <a:rPr lang="en-CA" sz="1700" dirty="0">
                <a:solidFill>
                  <a:srgbClr val="0000FF"/>
                </a:solidFill>
              </a:rPr>
              <a:t>Identified with a blue star on the next slide. </a:t>
            </a:r>
          </a:p>
          <a:p>
            <a:pPr marL="109728" indent="0">
              <a:buNone/>
            </a:pPr>
            <a:endParaRPr lang="en-CA" sz="1700" dirty="0"/>
          </a:p>
          <a:p>
            <a:r>
              <a:rPr lang="en-CA" sz="1700" dirty="0"/>
              <a:t>Although all courses are important, as first year students, you should pay more attention to the following courses:</a:t>
            </a:r>
          </a:p>
          <a:p>
            <a:pPr lvl="1"/>
            <a:r>
              <a:rPr lang="en-CA" sz="1700" dirty="0">
                <a:solidFill>
                  <a:srgbClr val="0000FF"/>
                </a:solidFill>
              </a:rPr>
              <a:t>NET1001, fundamental &amp; core computer basics course</a:t>
            </a:r>
          </a:p>
          <a:p>
            <a:pPr lvl="1"/>
            <a:r>
              <a:rPr lang="en-CA" sz="1700" dirty="0">
                <a:solidFill>
                  <a:srgbClr val="0000FF"/>
                </a:solidFill>
              </a:rPr>
              <a:t>NET1002, fundamental &amp; core networking course</a:t>
            </a:r>
          </a:p>
          <a:p>
            <a:pPr marL="393192" lvl="1" indent="0">
              <a:buNone/>
            </a:pPr>
            <a:endParaRPr lang="en-CA" sz="1700" dirty="0">
              <a:solidFill>
                <a:srgbClr val="0000FF"/>
              </a:solidFill>
            </a:endParaRPr>
          </a:p>
          <a:p>
            <a:r>
              <a:rPr lang="en-CA" sz="1700" dirty="0"/>
              <a:t>Chains of prerequisites</a:t>
            </a:r>
          </a:p>
          <a:p>
            <a:pPr lvl="1"/>
            <a:r>
              <a:rPr lang="en-CA" sz="1700" dirty="0">
                <a:solidFill>
                  <a:srgbClr val="0000FF"/>
                </a:solidFill>
              </a:rPr>
              <a:t>Pay close attention to the various chains of prerequisites. </a:t>
            </a:r>
          </a:p>
          <a:p>
            <a:pPr lvl="1"/>
            <a:r>
              <a:rPr lang="en-CA" sz="1700" dirty="0">
                <a:solidFill>
                  <a:srgbClr val="0000FF"/>
                </a:solidFill>
              </a:rPr>
              <a:t>Failing a course may delay your studies by an entire year.</a:t>
            </a:r>
          </a:p>
          <a:p>
            <a:pPr lvl="1"/>
            <a:r>
              <a:rPr lang="en-CA" sz="1700" dirty="0">
                <a:solidFill>
                  <a:srgbClr val="0000FF"/>
                </a:solidFill>
              </a:rPr>
              <a:t>The progression map (shown on the next slide) is your best tool to navigate through the program.</a:t>
            </a:r>
          </a:p>
          <a:p>
            <a:pPr marL="109728" indent="0">
              <a:buNone/>
            </a:pPr>
            <a:endParaRPr lang="en-CA" sz="1700" dirty="0"/>
          </a:p>
          <a:p>
            <a:r>
              <a:rPr lang="en-CA" sz="1700" dirty="0">
                <a:hlinkClick r:id="rId3"/>
              </a:rPr>
              <a:t>Course list available here</a:t>
            </a:r>
            <a:endParaRPr lang="en-CA" sz="1700" dirty="0"/>
          </a:p>
          <a:p>
            <a:endParaRPr lang="en-CA" sz="1700" dirty="0"/>
          </a:p>
          <a:p>
            <a:r>
              <a:rPr lang="en-CA" sz="1700" dirty="0">
                <a:hlinkClick r:id="rId4"/>
              </a:rPr>
              <a:t>Progression map available here</a:t>
            </a:r>
            <a:r>
              <a:rPr lang="en-CA" sz="1700" dirty="0"/>
              <a:t>	</a:t>
            </a:r>
          </a:p>
          <a:p>
            <a:endParaRPr lang="en-CA" sz="1700" dirty="0"/>
          </a:p>
          <a:p>
            <a:pPr marL="109728" indent="0">
              <a:buNone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4F3DB9-948B-A65A-6882-87C84119DA81}"/>
              </a:ext>
            </a:extLst>
          </p:cNvPr>
          <p:cNvGrpSpPr/>
          <p:nvPr/>
        </p:nvGrpSpPr>
        <p:grpSpPr>
          <a:xfrm>
            <a:off x="0" y="0"/>
            <a:ext cx="9144000" cy="828675"/>
            <a:chOff x="0" y="857250"/>
            <a:chExt cx="9144000" cy="828675"/>
          </a:xfrm>
        </p:grpSpPr>
        <p:sp>
          <p:nvSpPr>
            <p:cNvPr id="6" name="Google Shape;131;p5">
              <a:extLst>
                <a:ext uri="{FF2B5EF4-FFF2-40B4-BE49-F238E27FC236}">
                  <a16:creationId xmlns:a16="http://schemas.microsoft.com/office/drawing/2014/main" id="{9EC90ED5-B0CA-0151-93F3-5CCCF1BB6B9C}"/>
                </a:ext>
              </a:extLst>
            </p:cNvPr>
            <p:cNvSpPr/>
            <p:nvPr/>
          </p:nvSpPr>
          <p:spPr>
            <a:xfrm>
              <a:off x="0" y="857250"/>
              <a:ext cx="9144000" cy="828675"/>
            </a:xfrm>
            <a:prstGeom prst="rect">
              <a:avLst/>
            </a:prstGeom>
            <a:solidFill>
              <a:srgbClr val="292929"/>
            </a:solidFill>
            <a:ln w="12700" cap="flat" cmpd="sng">
              <a:solidFill>
                <a:srgbClr val="29292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" name="Google Shape;134;p5" descr="Logo&#10;&#10;Description automatically generated">
              <a:extLst>
                <a:ext uri="{FF2B5EF4-FFF2-40B4-BE49-F238E27FC236}">
                  <a16:creationId xmlns:a16="http://schemas.microsoft.com/office/drawing/2014/main" id="{1F2F2D0F-5864-E1CA-CAF7-B95EBBCF5E76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18440" y="974479"/>
              <a:ext cx="1271670" cy="5942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137;p5">
              <a:extLst>
                <a:ext uri="{FF2B5EF4-FFF2-40B4-BE49-F238E27FC236}">
                  <a16:creationId xmlns:a16="http://schemas.microsoft.com/office/drawing/2014/main" id="{8F65317E-884B-7426-5D8B-3D88C8C411AE}"/>
                </a:ext>
              </a:extLst>
            </p:cNvPr>
            <p:cNvSpPr txBox="1"/>
            <p:nvPr/>
          </p:nvSpPr>
          <p:spPr>
            <a:xfrm>
              <a:off x="2235673" y="1042943"/>
              <a:ext cx="6777359" cy="500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CA" sz="2800" dirty="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What are the core courses &amp; key </a:t>
              </a:r>
              <a:r>
                <a:rPr lang="en-CA" sz="2800" dirty="0" err="1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prereq</a:t>
              </a:r>
              <a:r>
                <a:rPr lang="en-CA" sz="2800" dirty="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.</a:t>
              </a:r>
              <a:endParaRPr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5173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EEAAA-DC56-5B4E-8055-C05175EC0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1564B-C177-4743-844D-0253AD12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A6E097-4566-B84A-9551-7C1C003C3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56" y="990600"/>
            <a:ext cx="7532288" cy="5715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D8E919A-43F0-5FC5-EFEE-EA7F4FABED32}"/>
              </a:ext>
            </a:extLst>
          </p:cNvPr>
          <p:cNvGrpSpPr/>
          <p:nvPr/>
        </p:nvGrpSpPr>
        <p:grpSpPr>
          <a:xfrm>
            <a:off x="0" y="0"/>
            <a:ext cx="9144000" cy="828675"/>
            <a:chOff x="0" y="857250"/>
            <a:chExt cx="9144000" cy="828675"/>
          </a:xfrm>
        </p:grpSpPr>
        <p:sp>
          <p:nvSpPr>
            <p:cNvPr id="6" name="Google Shape;131;p5">
              <a:extLst>
                <a:ext uri="{FF2B5EF4-FFF2-40B4-BE49-F238E27FC236}">
                  <a16:creationId xmlns:a16="http://schemas.microsoft.com/office/drawing/2014/main" id="{5080D6CC-DC73-0A8C-5F75-422BB16C829A}"/>
                </a:ext>
              </a:extLst>
            </p:cNvPr>
            <p:cNvSpPr/>
            <p:nvPr/>
          </p:nvSpPr>
          <p:spPr>
            <a:xfrm>
              <a:off x="0" y="857250"/>
              <a:ext cx="9144000" cy="828675"/>
            </a:xfrm>
            <a:prstGeom prst="rect">
              <a:avLst/>
            </a:prstGeom>
            <a:solidFill>
              <a:srgbClr val="292929"/>
            </a:solidFill>
            <a:ln w="12700" cap="flat" cmpd="sng">
              <a:solidFill>
                <a:srgbClr val="29292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" name="Google Shape;134;p5" descr="Logo&#10;&#10;Description automatically generated">
              <a:extLst>
                <a:ext uri="{FF2B5EF4-FFF2-40B4-BE49-F238E27FC236}">
                  <a16:creationId xmlns:a16="http://schemas.microsoft.com/office/drawing/2014/main" id="{8502EF06-0064-3F5F-EE49-6E59DEC1B41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8440" y="974479"/>
              <a:ext cx="1271670" cy="5942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137;p5">
              <a:extLst>
                <a:ext uri="{FF2B5EF4-FFF2-40B4-BE49-F238E27FC236}">
                  <a16:creationId xmlns:a16="http://schemas.microsoft.com/office/drawing/2014/main" id="{AF018365-A2B6-651A-F6C0-A77D865FF8F9}"/>
                </a:ext>
              </a:extLst>
            </p:cNvPr>
            <p:cNvSpPr txBox="1"/>
            <p:nvPr/>
          </p:nvSpPr>
          <p:spPr>
            <a:xfrm>
              <a:off x="2235673" y="925338"/>
              <a:ext cx="5757707" cy="692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CA" sz="4050" dirty="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Progression Map</a:t>
              </a:r>
              <a:endParaRPr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323771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15149</TotalTime>
  <Words>1657</Words>
  <Application>Microsoft Office PowerPoint</Application>
  <PresentationFormat>On-screen Show (4:3)</PresentationFormat>
  <Paragraphs>256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</vt:lpstr>
      <vt:lpstr>Lucida Sans Unicode</vt:lpstr>
      <vt:lpstr>Noto Sans Symbols</vt:lpstr>
      <vt:lpstr>Source Sans Pro</vt:lpstr>
      <vt:lpstr>Ubuntu</vt:lpstr>
      <vt:lpstr>Verdana</vt:lpstr>
      <vt:lpstr>Wingdings 2</vt:lpstr>
      <vt:lpstr>Wingdings 3</vt:lpstr>
      <vt:lpstr>Concourse</vt:lpstr>
      <vt:lpstr>Welcome NET Students!</vt:lpstr>
      <vt:lpstr>PowerPoint Presentation</vt:lpstr>
      <vt:lpstr>PowerPoint Presentation</vt:lpstr>
      <vt:lpstr>Sherif Toulan, Bio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NET Students</dc:title>
  <dc:creator>Marc St-Hilaire</dc:creator>
  <cp:lastModifiedBy>Marc St-Hilaire</cp:lastModifiedBy>
  <cp:revision>146</cp:revision>
  <dcterms:created xsi:type="dcterms:W3CDTF">2006-08-16T00:00:00Z</dcterms:created>
  <dcterms:modified xsi:type="dcterms:W3CDTF">2023-08-31T15:03:09Z</dcterms:modified>
</cp:coreProperties>
</file>